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0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85" r:id="rId3"/>
    <p:sldId id="299" r:id="rId4"/>
    <p:sldId id="258" r:id="rId5"/>
    <p:sldId id="300" r:id="rId6"/>
    <p:sldId id="286" r:id="rId7"/>
    <p:sldId id="291" r:id="rId8"/>
    <p:sldId id="288" r:id="rId9"/>
    <p:sldId id="290" r:id="rId10"/>
    <p:sldId id="257" r:id="rId11"/>
    <p:sldId id="302" r:id="rId12"/>
    <p:sldId id="282" r:id="rId13"/>
    <p:sldId id="270" r:id="rId14"/>
    <p:sldId id="296" r:id="rId15"/>
    <p:sldId id="297" r:id="rId16"/>
    <p:sldId id="292" r:id="rId17"/>
    <p:sldId id="301" r:id="rId18"/>
    <p:sldId id="298" r:id="rId19"/>
    <p:sldId id="269" r:id="rId20"/>
    <p:sldId id="279" r:id="rId21"/>
    <p:sldId id="294" r:id="rId22"/>
    <p:sldId id="277" r:id="rId23"/>
    <p:sldId id="293" r:id="rId24"/>
    <p:sldId id="280" r:id="rId25"/>
    <p:sldId id="295" r:id="rId26"/>
    <p:sldId id="30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1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7E37E-101C-FA40-B72C-E27C92C8900D}" type="datetimeFigureOut">
              <a:rPr lang="en-US" smtClean="0"/>
              <a:t>6/16/16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5CE57-961C-6C4F-A8EE-AF63FAD48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8129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845D9-BA91-DD43-AAA8-12489FD63AB6}" type="datetimeFigureOut">
              <a:rPr lang="en-US" smtClean="0"/>
              <a:t>6/16/16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CEA248-FA5F-584E-BE9D-19871ED35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3693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Shu-Yi Oei. Please ask permission before using.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urbanhonking.com/kmikeym/about/" TargetMode="External"/><Relationship Id="rId4" Type="http://schemas.openxmlformats.org/officeDocument/2006/relationships/hyperlink" Target="https://kmikeym.com/questions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umulusfunding.com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umni.net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13thavenuefunding.org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urdue.edu/backaboiler/" TargetMode="External"/><Relationship Id="rId3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log.ed.gov/2015/12/your-federal-student-loans-just-got-easier-to-repaye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hyperlink" Target="https://illinoislawreview.org/article/the-corporatization-of-personhood/" TargetMode="External"/><Relationship Id="rId12" Type="http://schemas.openxmlformats.org/officeDocument/2006/relationships/hyperlink" Target="http://lumni.net/about/palacios.pdf" TargetMode="External"/><Relationship Id="rId13" Type="http://schemas.openxmlformats.org/officeDocument/2006/relationships/hyperlink" Target="https://www.aei.org/wp-content/uploads/2015/06/New-Tools-New-Safeguards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umulusfunding.com/" TargetMode="External"/><Relationship Id="rId3" Type="http://schemas.openxmlformats.org/officeDocument/2006/relationships/hyperlink" Target="http://www.purdue.edu/backaboiler/" TargetMode="External"/><Relationship Id="rId4" Type="http://schemas.openxmlformats.org/officeDocument/2006/relationships/hyperlink" Target="https://studentaid.ed.gov/sa/repay-loans/understand/plans/income-driven" TargetMode="External"/><Relationship Id="rId5" Type="http://schemas.openxmlformats.org/officeDocument/2006/relationships/hyperlink" Target="http://www.13thavenuefunding.org/" TargetMode="External"/><Relationship Id="rId6" Type="http://schemas.openxmlformats.org/officeDocument/2006/relationships/hyperlink" Target="http://www.lumni.net/" TargetMode="External"/><Relationship Id="rId7" Type="http://schemas.openxmlformats.org/officeDocument/2006/relationships/hyperlink" Target="http://papers.ssrn.com/sol3/papers.cfm?abstract_id=2466801" TargetMode="External"/><Relationship Id="rId8" Type="http://schemas.openxmlformats.org/officeDocument/2006/relationships/hyperlink" Target="https://surlysubgroup.com/2016/04/26/a-new-wave-of-income-share-agreements/" TargetMode="External"/><Relationship Id="rId9" Type="http://schemas.openxmlformats.org/officeDocument/2006/relationships/hyperlink" Target="https://surlysubgroup.com/2016/05/04/more-on-income-share-agreements-will-proposed-legislation-fix-their-marketability-problem/" TargetMode="External"/><Relationship Id="rId10" Type="http://schemas.openxmlformats.org/officeDocument/2006/relationships/hyperlink" Target="http://papers.ssrn.com/sol3/papers.cfm?abstract_id=229171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607" y="567012"/>
            <a:ext cx="8482742" cy="2731814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Trends in lending: Income share agreements</a:t>
            </a:r>
            <a:endParaRPr lang="en-US" sz="36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8528" y="3609482"/>
            <a:ext cx="5689895" cy="3014489"/>
          </a:xfrm>
        </p:spPr>
        <p:txBody>
          <a:bodyPr>
            <a:normAutofit/>
          </a:bodyPr>
          <a:lstStyle/>
          <a:p>
            <a:r>
              <a:rPr lang="en-US" dirty="0" smtClean="0"/>
              <a:t>Shu-Yi Oei</a:t>
            </a:r>
          </a:p>
          <a:p>
            <a:r>
              <a:rPr lang="en-US" dirty="0" smtClean="0"/>
              <a:t>Tulane Law </a:t>
            </a:r>
            <a:r>
              <a:rPr lang="en-US" dirty="0" smtClean="0"/>
              <a:t>School</a:t>
            </a:r>
            <a:endParaRPr lang="en-US" dirty="0" smtClean="0"/>
          </a:p>
          <a:p>
            <a:endParaRPr lang="en-US" i="1" dirty="0"/>
          </a:p>
          <a:p>
            <a:endParaRPr lang="en-US" sz="1800" i="1" dirty="0" smtClean="0"/>
          </a:p>
          <a:p>
            <a:r>
              <a:rPr lang="en-US" sz="1800" i="1" dirty="0" smtClean="0"/>
              <a:t>Prepared for NACCA 81</a:t>
            </a:r>
            <a:r>
              <a:rPr lang="en-US" sz="1800" i="1" baseline="30000" dirty="0" smtClean="0"/>
              <a:t>st</a:t>
            </a:r>
            <a:r>
              <a:rPr lang="en-US" sz="1800" i="1" dirty="0" smtClean="0"/>
              <a:t> Annual Meeting and Regulators’ Training</a:t>
            </a:r>
            <a:r>
              <a:rPr lang="en-US" sz="1800" i="1" dirty="0"/>
              <a:t> </a:t>
            </a:r>
            <a:r>
              <a:rPr lang="en-US" sz="1800" i="1" dirty="0" smtClean="0"/>
              <a:t>Symposium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423" y="3609482"/>
            <a:ext cx="2431345" cy="243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0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Topics	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an ISA?</a:t>
            </a:r>
          </a:p>
          <a:p>
            <a:endParaRPr lang="en-US" dirty="0"/>
          </a:p>
          <a:p>
            <a:r>
              <a:rPr lang="en-US" dirty="0" smtClean="0"/>
              <a:t>Brief history of ISA-like transactions</a:t>
            </a:r>
          </a:p>
          <a:p>
            <a:endParaRPr lang="en-US" dirty="0" smtClean="0"/>
          </a:p>
          <a:p>
            <a:r>
              <a:rPr lang="en-US" dirty="0" smtClean="0"/>
              <a:t>Recent Trends in ISA offerings</a:t>
            </a:r>
          </a:p>
          <a:p>
            <a:endParaRPr lang="en-US" dirty="0" smtClean="0"/>
          </a:p>
          <a:p>
            <a:r>
              <a:rPr lang="en-US" dirty="0" smtClean="0"/>
              <a:t>Risks and Issues</a:t>
            </a:r>
          </a:p>
          <a:p>
            <a:endParaRPr lang="en-US" dirty="0" smtClean="0"/>
          </a:p>
          <a:p>
            <a:r>
              <a:rPr lang="en-US" dirty="0" smtClean="0"/>
              <a:t>Proposed Legislation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35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2774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Pave.com</a:t>
            </a:r>
            <a:r>
              <a:rPr lang="en-US" b="1" dirty="0" smtClean="0"/>
              <a:t> (2012-14?)</a:t>
            </a:r>
            <a:endParaRPr lang="en-US" b="1" dirty="0"/>
          </a:p>
        </p:txBody>
      </p:sp>
      <p:sp>
        <p:nvSpPr>
          <p:cNvPr id="5" name="Oval 4"/>
          <p:cNvSpPr/>
          <p:nvPr/>
        </p:nvSpPr>
        <p:spPr>
          <a:xfrm>
            <a:off x="457200" y="2479521"/>
            <a:ext cx="2687562" cy="1318384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Backers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6209696" y="2479521"/>
            <a:ext cx="2477104" cy="1318384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Funding Recipients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495524" y="3568095"/>
            <a:ext cx="249161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495524" y="2709333"/>
            <a:ext cx="249161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616476" y="3664857"/>
            <a:ext cx="2068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Financial backing (Cash today)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616476" y="1693333"/>
            <a:ext cx="2068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of future earnings over 5-10 year term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28095" y="4777619"/>
            <a:ext cx="7658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Limitations on upside to Backers (</a:t>
            </a:r>
            <a:r>
              <a:rPr lang="en-US" dirty="0"/>
              <a:t>5x original funding amount)</a:t>
            </a:r>
            <a:endParaRPr lang="en-US" dirty="0" smtClean="0"/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Hardship limitations on repayment by Talent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6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4655"/>
            <a:ext cx="8229600" cy="62774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Upstart.com</a:t>
            </a:r>
            <a:r>
              <a:rPr lang="en-US" b="1" dirty="0" smtClean="0"/>
              <a:t> (2012-14?)</a:t>
            </a:r>
            <a:endParaRPr lang="en-US" b="1" dirty="0"/>
          </a:p>
        </p:txBody>
      </p:sp>
      <p:sp>
        <p:nvSpPr>
          <p:cNvPr id="5" name="Oval 4"/>
          <p:cNvSpPr/>
          <p:nvPr/>
        </p:nvSpPr>
        <p:spPr>
          <a:xfrm>
            <a:off x="6877166" y="3240409"/>
            <a:ext cx="1726260" cy="1088574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Backers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09238" y="3363814"/>
            <a:ext cx="1812829" cy="112393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Funding Recipients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354592" y="1754920"/>
            <a:ext cx="2491619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98062" y="5642501"/>
            <a:ext cx="7658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Limitations on upside to Backers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Hardship limitations on repayment by Upstarts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56484" y="1153090"/>
            <a:ext cx="2288278" cy="105341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Upstart, Inc.</a:t>
            </a:r>
          </a:p>
          <a:p>
            <a:pPr algn="ctr"/>
            <a:r>
              <a:rPr lang="en-US" dirty="0" smtClean="0"/>
              <a:t>(“</a:t>
            </a:r>
            <a:r>
              <a:rPr lang="en-US" dirty="0" err="1" smtClean="0"/>
              <a:t>Trustor</a:t>
            </a:r>
            <a:r>
              <a:rPr lang="en-US" dirty="0" smtClean="0"/>
              <a:t>”)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966988" y="1153090"/>
            <a:ext cx="2224572" cy="105341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3d party bank</a:t>
            </a:r>
          </a:p>
          <a:p>
            <a:pPr algn="ctr"/>
            <a:r>
              <a:rPr lang="en-US" dirty="0" smtClean="0"/>
              <a:t>(“Owner Trustee”)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354592" y="1198097"/>
            <a:ext cx="2476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Trust Agreement</a:t>
            </a:r>
            <a:endParaRPr lang="en-US" dirty="0"/>
          </a:p>
        </p:txBody>
      </p:sp>
      <p:sp>
        <p:nvSpPr>
          <p:cNvPr id="21" name="Hexagon 20"/>
          <p:cNvSpPr/>
          <p:nvPr/>
        </p:nvSpPr>
        <p:spPr>
          <a:xfrm>
            <a:off x="3602089" y="2382837"/>
            <a:ext cx="1889459" cy="1242173"/>
          </a:xfrm>
          <a:prstGeom prst="hexagon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TRUST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189835" y="2377826"/>
            <a:ext cx="726690" cy="825688"/>
          </a:xfrm>
          <a:prstGeom prst="straightConnector1">
            <a:avLst/>
          </a:prstGeom>
          <a:ln>
            <a:solidFill>
              <a:srgbClr val="B3BBC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8730" y="2317079"/>
            <a:ext cx="1361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Funding Agreement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361447" y="2377826"/>
            <a:ext cx="768716" cy="857574"/>
          </a:xfrm>
          <a:prstGeom prst="straightConnector1">
            <a:avLst/>
          </a:prstGeom>
          <a:ln>
            <a:solidFill>
              <a:srgbClr val="B3BBC6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527415" y="3625010"/>
            <a:ext cx="0" cy="5055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3353286" y="4130533"/>
            <a:ext cx="2348258" cy="1209578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Assets (Funding Agreements &amp; Repayments)</a:t>
            </a:r>
            <a:endParaRPr lang="en-US" sz="1600" dirty="0"/>
          </a:p>
        </p:txBody>
      </p:sp>
      <p:cxnSp>
        <p:nvCxnSpPr>
          <p:cNvPr id="7" name="Curved Connector 6"/>
          <p:cNvCxnSpPr/>
          <p:nvPr/>
        </p:nvCxnSpPr>
        <p:spPr>
          <a:xfrm rot="16200000" flipH="1">
            <a:off x="2296091" y="2793479"/>
            <a:ext cx="1697341" cy="976767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113201" y="3643896"/>
            <a:ext cx="1378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Transfer of funding agreements to trust</a:t>
            </a:r>
            <a:endParaRPr lang="en-US" sz="1400" dirty="0"/>
          </a:p>
        </p:txBody>
      </p:sp>
      <p:cxnSp>
        <p:nvCxnSpPr>
          <p:cNvPr id="34" name="Straight Arrow Connector 33"/>
          <p:cNvCxnSpPr/>
          <p:nvPr/>
        </p:nvCxnSpPr>
        <p:spPr>
          <a:xfrm flipH="1" flipV="1">
            <a:off x="3144762" y="2206506"/>
            <a:ext cx="767871" cy="205026"/>
          </a:xfrm>
          <a:prstGeom prst="straightConnector1">
            <a:avLst/>
          </a:prstGeom>
          <a:ln>
            <a:solidFill>
              <a:srgbClr val="B3BBC6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1" idx="5"/>
          </p:cNvCxnSpPr>
          <p:nvPr/>
        </p:nvCxnSpPr>
        <p:spPr>
          <a:xfrm flipV="1">
            <a:off x="5181005" y="2206507"/>
            <a:ext cx="785984" cy="176330"/>
          </a:xfrm>
          <a:prstGeom prst="straightConnector1">
            <a:avLst/>
          </a:prstGeom>
          <a:ln>
            <a:solidFill>
              <a:srgbClr val="B3BBC6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5617396" y="2871592"/>
            <a:ext cx="1259770" cy="549432"/>
          </a:xfrm>
          <a:prstGeom prst="straightConnector1">
            <a:avLst/>
          </a:prstGeom>
          <a:ln>
            <a:solidFill>
              <a:srgbClr val="B3BBC6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5617396" y="3100760"/>
            <a:ext cx="1155514" cy="524250"/>
          </a:xfrm>
          <a:prstGeom prst="straightConnector1">
            <a:avLst/>
          </a:prstGeom>
          <a:ln>
            <a:solidFill>
              <a:srgbClr val="B3BBC6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277784" y="3643896"/>
            <a:ext cx="1378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Cash</a:t>
            </a:r>
            <a:endParaRPr lang="en-US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6372822" y="2577540"/>
            <a:ext cx="1818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Issuance of series securities</a:t>
            </a:r>
            <a:endParaRPr lang="en-US" sz="1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9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1140"/>
            <a:ext cx="8229600" cy="1907740"/>
          </a:xfrm>
        </p:spPr>
        <p:txBody>
          <a:bodyPr>
            <a:normAutofit/>
          </a:bodyPr>
          <a:lstStyle/>
          <a:p>
            <a:r>
              <a:rPr lang="en-US" b="1" dirty="0" smtClean="0"/>
              <a:t>A Brief History of ISA-Like Structures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39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Human Capital Contracts (1945)</a:t>
            </a:r>
            <a:endParaRPr lang="en-US" b="1" dirty="0"/>
          </a:p>
        </p:txBody>
      </p:sp>
      <p:pic>
        <p:nvPicPr>
          <p:cNvPr id="1026" name="Picture 2" descr="Milton Fried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709928"/>
            <a:ext cx="2695575" cy="392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43325" y="1532528"/>
            <a:ext cx="5060068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An individual will rarely sell a fixed proportion of his future income to an investor (i.e., he will rarely sell “stock” in himself), though he may borrow money . . . . </a:t>
            </a:r>
            <a:r>
              <a:rPr lang="en-US" b="1" i="1" dirty="0"/>
              <a:t>On the other hand, if individuals sold “stock” in themselves, i.e., obligated themselves to pay a fixed proportion of future earnings, investors could “diversify” their holdings and balance capital appreciations against capital losses . . . . Such investments would be similar to others involving a large element of risk, a type of investment usually financed by stocks rather than bonds</a:t>
            </a:r>
            <a:r>
              <a:rPr lang="en-US" b="1" i="1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~MILTON </a:t>
            </a:r>
            <a:r>
              <a:rPr lang="en-US" dirty="0"/>
              <a:t>FRIEDMAN &amp; SIMON KUZNETS, Income in the Professions and in Other Pursuits, in INCOME FROM INDEPENDENT PROFESSIONAL PRACTICE 90 n.20 (1945)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95300" y="5660181"/>
            <a:ext cx="2857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Source: Portrait of Milton Friedman, Sept. 17, 2004, Friedman Foundation for Educational Choice, </a:t>
            </a:r>
            <a:r>
              <a:rPr lang="en-US" sz="1200" i="1" dirty="0" err="1" smtClean="0"/>
              <a:t>WikiCommons</a:t>
            </a:r>
            <a:r>
              <a:rPr lang="en-US" sz="1200" i="1" dirty="0" smtClean="0"/>
              <a:t>.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1062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488554"/>
          </a:xfrm>
        </p:spPr>
        <p:txBody>
          <a:bodyPr>
            <a:normAutofit/>
          </a:bodyPr>
          <a:lstStyle/>
          <a:p>
            <a:r>
              <a:rPr lang="en-US" b="1" dirty="0" smtClean="0"/>
              <a:t>Yale Tuition Postponement Program (1971-76)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894883" y="2305521"/>
            <a:ext cx="35699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Student pledges 0.4% of future earnings $1000 borrowed.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35 year term, or until debt of the class is paid off, whichever earlier.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816" y="2305521"/>
            <a:ext cx="3673243" cy="367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996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Bowie bonds (1997)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88822" y="1543863"/>
            <a:ext cx="4114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SPV sells asset backed securities, pledging 7.9% interest over 10 years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Backed by future royalties from music catalog (future income from IP rights)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Raised $55 million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70892" y="5856659"/>
            <a:ext cx="3144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Source: </a:t>
            </a:r>
            <a:r>
              <a:rPr lang="en-US" sz="1400" i="1" dirty="0" err="1" smtClean="0"/>
              <a:t>imdb.com</a:t>
            </a:r>
            <a:r>
              <a:rPr lang="en-US" sz="1400" i="1" dirty="0" smtClean="0"/>
              <a:t>, Labyrinth</a:t>
            </a:r>
            <a:endParaRPr lang="en-US" sz="1400" i="1" dirty="0"/>
          </a:p>
        </p:txBody>
      </p:sp>
      <p:pic>
        <p:nvPicPr>
          <p:cNvPr id="19" name="Content Placeholder 1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764" t="414" r="16561" b="-48"/>
          <a:stretch/>
        </p:blipFill>
        <p:spPr>
          <a:xfrm>
            <a:off x="457200" y="1524000"/>
            <a:ext cx="4027490" cy="4313910"/>
          </a:xfrm>
        </p:spPr>
      </p:pic>
    </p:spTree>
    <p:extLst>
      <p:ext uri="{BB962C8B-B14F-4D97-AF65-F5344CB8AC3E}">
        <p14:creationId xmlns:p14="http://schemas.microsoft.com/office/powerpoint/2010/main" val="2753511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0810"/>
            <a:ext cx="8229600" cy="990600"/>
          </a:xfrm>
        </p:spPr>
        <p:txBody>
          <a:bodyPr>
            <a:normAutofit/>
          </a:bodyPr>
          <a:lstStyle/>
          <a:p>
            <a:r>
              <a:rPr lang="en-US" b="1" dirty="0" smtClean="0"/>
              <a:t>PORTLAND IPO MAN (2008-)</a:t>
            </a:r>
            <a:endParaRPr lang="en-US" b="1" dirty="0"/>
          </a:p>
        </p:txBody>
      </p:sp>
      <p:pic>
        <p:nvPicPr>
          <p:cNvPr id="3074" name="Picture 2" descr="kmikey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733740"/>
            <a:ext cx="3212237" cy="180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1500" y="3573778"/>
            <a:ext cx="3448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Source: </a:t>
            </a:r>
            <a:r>
              <a:rPr lang="en-US" sz="1400" i="1" dirty="0"/>
              <a:t>http://</a:t>
            </a:r>
            <a:r>
              <a:rPr lang="en-US" sz="1400" i="1" dirty="0" smtClean="0"/>
              <a:t>urbanhonking.com/kmikeym/about/</a:t>
            </a:r>
            <a:endParaRPr lang="en-US" sz="14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095750" y="1371410"/>
            <a:ext cx="4733925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i="1" dirty="0" smtClean="0"/>
              <a:t>“</a:t>
            </a:r>
            <a:r>
              <a:rPr lang="en-US" b="1" dirty="0" smtClean="0"/>
              <a:t>Is </a:t>
            </a:r>
            <a:r>
              <a:rPr lang="en-US" b="1" dirty="0"/>
              <a:t>KmikeyM.com a safe investment?</a:t>
            </a:r>
            <a:endParaRPr lang="en-US" dirty="0"/>
          </a:p>
          <a:p>
            <a:pPr fontAlgn="base"/>
            <a:endParaRPr lang="en-US" dirty="0" smtClean="0"/>
          </a:p>
          <a:p>
            <a:pPr fontAlgn="base"/>
            <a:r>
              <a:rPr lang="en-US" dirty="0" smtClean="0"/>
              <a:t>To </a:t>
            </a:r>
            <a:r>
              <a:rPr lang="en-US" dirty="0"/>
              <a:t>be frank, no. We’re not a bank, and we’re not a company. It would not be wise to consider this an “investment”. It’s an experimental </a:t>
            </a:r>
            <a:r>
              <a:rPr lang="en-US" dirty="0" smtClean="0"/>
              <a:t>decision</a:t>
            </a:r>
            <a:r>
              <a:rPr lang="en-US" dirty="0"/>
              <a:t>-making engine. We have the right to take the money and run off to Aruba at any time. You </a:t>
            </a:r>
            <a:r>
              <a:rPr lang="en-US" dirty="0" smtClean="0"/>
              <a:t>should </a:t>
            </a:r>
            <a:r>
              <a:rPr lang="en-US" b="1" dirty="0" smtClean="0"/>
              <a:t>consider </a:t>
            </a:r>
            <a:r>
              <a:rPr lang="en-US" b="1" dirty="0" err="1"/>
              <a:t>KmikeyM</a:t>
            </a:r>
            <a:r>
              <a:rPr lang="en-US" b="1" dirty="0"/>
              <a:t> “high risk”</a:t>
            </a:r>
            <a:r>
              <a:rPr lang="en-US" dirty="0"/>
              <a:t> and only buy shares if you feel you can trust Mike Merrill</a:t>
            </a:r>
            <a:r>
              <a:rPr lang="en-US" dirty="0" smtClean="0"/>
              <a:t>.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We recommend you do your research and learn about Mike Merrill (AKA </a:t>
            </a:r>
            <a:r>
              <a:rPr lang="en-US" dirty="0" err="1"/>
              <a:t>KmikeyM</a:t>
            </a:r>
            <a:r>
              <a:rPr lang="en-US" dirty="0"/>
              <a:t>) before you send us any money.</a:t>
            </a:r>
          </a:p>
          <a:p>
            <a:pPr fontAlgn="base"/>
            <a:endParaRPr lang="en-US" dirty="0" smtClean="0"/>
          </a:p>
          <a:p>
            <a:r>
              <a:rPr lang="en-US" dirty="0"/>
              <a:t>~</a:t>
            </a:r>
            <a:r>
              <a:rPr lang="en-US" dirty="0">
                <a:hlinkClick r:id="rId3"/>
              </a:rPr>
              <a:t>http://urbanhonking.com/</a:t>
            </a:r>
            <a:r>
              <a:rPr lang="en-US" dirty="0" err="1">
                <a:hlinkClick r:id="rId3"/>
              </a:rPr>
              <a:t>kmikeym</a:t>
            </a:r>
            <a:r>
              <a:rPr lang="en-US" dirty="0">
                <a:hlinkClick r:id="rId3"/>
              </a:rPr>
              <a:t>/about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1500" y="4576562"/>
            <a:ext cx="32122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Things </a:t>
            </a:r>
            <a:r>
              <a:rPr lang="en-US" dirty="0" err="1" smtClean="0"/>
              <a:t>kmikeym</a:t>
            </a:r>
            <a:r>
              <a:rPr lang="en-US" dirty="0" smtClean="0"/>
              <a:t> shareholders </a:t>
            </a:r>
            <a:r>
              <a:rPr lang="en-US" dirty="0"/>
              <a:t>have voted on: </a:t>
            </a:r>
            <a:r>
              <a:rPr lang="en-US" dirty="0">
                <a:hlinkClick r:id="rId4"/>
              </a:rPr>
              <a:t>https://kmikeym.com/</a:t>
            </a:r>
            <a:r>
              <a:rPr lang="en-US" dirty="0" smtClean="0">
                <a:hlinkClick r:id="rId4"/>
              </a:rPr>
              <a:t>questions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306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438" y="533400"/>
            <a:ext cx="8118324" cy="59145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Fantex.com</a:t>
            </a:r>
            <a:r>
              <a:rPr lang="en-US" b="1" dirty="0" smtClean="0"/>
              <a:t> (2013-)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318382" y="2987527"/>
            <a:ext cx="2322285" cy="9434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Fantex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330476" y="1233712"/>
            <a:ext cx="2322285" cy="104019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Shareholders</a:t>
            </a:r>
            <a:endParaRPr lang="en-US" dirty="0"/>
          </a:p>
        </p:txBody>
      </p:sp>
      <p:sp>
        <p:nvSpPr>
          <p:cNvPr id="8" name="Hexagon 7"/>
          <p:cNvSpPr/>
          <p:nvPr/>
        </p:nvSpPr>
        <p:spPr>
          <a:xfrm>
            <a:off x="1318383" y="4596189"/>
            <a:ext cx="2322284" cy="1415143"/>
          </a:xfrm>
          <a:prstGeom prst="hexag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10% stake in NFL-related future earnings of athlete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3814837" y="5745236"/>
            <a:ext cx="2189238" cy="0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3848705" y="4971144"/>
            <a:ext cx="2189238" cy="12095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65989" y="5745236"/>
            <a:ext cx="1657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</a:t>
            </a:r>
            <a:r>
              <a:rPr lang="en-US" dirty="0"/>
              <a:t>4</a:t>
            </a:r>
            <a:r>
              <a:rPr lang="en-US" dirty="0" smtClean="0"/>
              <a:t>m today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909180" y="4288522"/>
            <a:ext cx="2013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 of future NFL-related earnings</a:t>
            </a:r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2479525" y="3877284"/>
            <a:ext cx="12094" cy="7378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6" idx="4"/>
            <a:endCxn id="5" idx="0"/>
          </p:cNvCxnSpPr>
          <p:nvPr/>
        </p:nvCxnSpPr>
        <p:spPr>
          <a:xfrm flipH="1">
            <a:off x="2479525" y="2273902"/>
            <a:ext cx="12094" cy="7136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Left Bracket 59"/>
          <p:cNvSpPr/>
          <p:nvPr/>
        </p:nvSpPr>
        <p:spPr>
          <a:xfrm>
            <a:off x="864810" y="1862057"/>
            <a:ext cx="278192" cy="1566335"/>
          </a:xfrm>
          <a:prstGeom prst="leftBracke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Bracket 60"/>
          <p:cNvSpPr/>
          <p:nvPr/>
        </p:nvSpPr>
        <p:spPr>
          <a:xfrm>
            <a:off x="3997476" y="1849965"/>
            <a:ext cx="268513" cy="1566335"/>
          </a:xfrm>
          <a:prstGeom prst="rightBracke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120951" y="2512572"/>
            <a:ext cx="84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</a:t>
            </a:r>
            <a:r>
              <a:rPr lang="en-US" dirty="0"/>
              <a:t>4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4265989" y="2064197"/>
            <a:ext cx="2564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Stock paying dividends that track the athlete’s earnings performance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05619" y="4072969"/>
            <a:ext cx="1318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Fantex</a:t>
            </a:r>
            <a:r>
              <a:rPr lang="en-US" sz="1400" dirty="0" smtClean="0"/>
              <a:t> keeps $0.2 million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6289898" y="6282484"/>
            <a:ext cx="2507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Vernon Davis. Source</a:t>
            </a:r>
            <a:r>
              <a:rPr lang="en-US" sz="1400" i="1" dirty="0" smtClean="0"/>
              <a:t>: Mike </a:t>
            </a:r>
            <a:r>
              <a:rPr lang="en-US" sz="1400" i="1" dirty="0" err="1" smtClean="0"/>
              <a:t>Morbeck</a:t>
            </a:r>
            <a:r>
              <a:rPr lang="en-US" sz="1400" i="1" dirty="0"/>
              <a:t>;</a:t>
            </a:r>
            <a:r>
              <a:rPr lang="en-US" sz="1400" i="1" dirty="0" smtClean="0"/>
              <a:t> Flickr</a:t>
            </a:r>
            <a:endParaRPr lang="en-US" sz="1400" i="1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379" y="3061428"/>
            <a:ext cx="2227409" cy="321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4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2785"/>
            <a:ext cx="8229600" cy="1524000"/>
          </a:xfrm>
        </p:spPr>
        <p:txBody>
          <a:bodyPr/>
          <a:lstStyle/>
          <a:p>
            <a:r>
              <a:rPr lang="en-US" b="1" dirty="0" smtClean="0"/>
              <a:t>ISAs Today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848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Cumulus Funding (2011-)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50292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Recently </a:t>
            </a:r>
            <a:r>
              <a:rPr lang="en-US" sz="1800" dirty="0"/>
              <a:t>raised $30 million capital for new ISAs.</a:t>
            </a:r>
          </a:p>
          <a:p>
            <a:r>
              <a:rPr lang="en-US" sz="1800" dirty="0" smtClean="0"/>
              <a:t>Funds between $1,500 </a:t>
            </a:r>
            <a:r>
              <a:rPr lang="en-US" sz="1800" dirty="0"/>
              <a:t>and $10,000. </a:t>
            </a:r>
          </a:p>
          <a:p>
            <a:r>
              <a:rPr lang="en-US" sz="1800" dirty="0"/>
              <a:t>Maximum 10% interest.</a:t>
            </a:r>
          </a:p>
          <a:p>
            <a:r>
              <a:rPr lang="en-US" sz="1800" dirty="0"/>
              <a:t>Contract length between 2-6 years. </a:t>
            </a:r>
          </a:p>
          <a:p>
            <a:r>
              <a:rPr lang="en-US" sz="1800" dirty="0"/>
              <a:t>Right to buy out contract at any time.</a:t>
            </a:r>
          </a:p>
          <a:p>
            <a:r>
              <a:rPr lang="en-US" sz="1800" dirty="0" smtClean="0"/>
              <a:t>Looks </a:t>
            </a:r>
            <a:r>
              <a:rPr lang="en-US" sz="1800" dirty="0"/>
              <a:t>at income, creditworthiness, occupation, </a:t>
            </a:r>
            <a:r>
              <a:rPr lang="en-US" sz="1800" dirty="0" smtClean="0"/>
              <a:t>location.</a:t>
            </a:r>
          </a:p>
          <a:p>
            <a:r>
              <a:rPr lang="en-US" sz="1800" dirty="0" smtClean="0"/>
              <a:t>Requires </a:t>
            </a:r>
            <a:r>
              <a:rPr lang="en-US" sz="1800" dirty="0"/>
              <a:t>full time employment of 35+ hours a week. </a:t>
            </a:r>
            <a:endParaRPr lang="en-US" sz="1800" dirty="0" smtClean="0"/>
          </a:p>
          <a:p>
            <a:r>
              <a:rPr lang="en-US" sz="1800" dirty="0" smtClean="0"/>
              <a:t>No </a:t>
            </a:r>
            <a:r>
              <a:rPr lang="en-US" sz="1800" dirty="0"/>
              <a:t>payments owed if unemployed as long as </a:t>
            </a:r>
            <a:r>
              <a:rPr lang="en-US" sz="1800" dirty="0" smtClean="0"/>
              <a:t>offer </a:t>
            </a:r>
            <a:r>
              <a:rPr lang="en-US" sz="1800" dirty="0"/>
              <a:t>proof </a:t>
            </a:r>
            <a:r>
              <a:rPr lang="en-US" sz="1800" dirty="0" smtClean="0"/>
              <a:t>of unemployment </a:t>
            </a:r>
            <a:r>
              <a:rPr lang="en-US" sz="1800" dirty="0"/>
              <a:t>benefits or received formal notice of </a:t>
            </a:r>
            <a:r>
              <a:rPr lang="en-US" sz="1800" dirty="0" smtClean="0"/>
              <a:t>separation from employer.</a:t>
            </a:r>
          </a:p>
          <a:p>
            <a:r>
              <a:rPr lang="en-US" sz="1800" dirty="0">
                <a:hlinkClick r:id="rId2"/>
              </a:rPr>
              <a:t>http://cumulusfunding.com</a:t>
            </a:r>
            <a:r>
              <a:rPr lang="en-US" sz="1800" dirty="0" smtClean="0">
                <a:hlinkClick r:id="rId2"/>
              </a:rPr>
              <a:t>/</a:t>
            </a:r>
            <a:endParaRPr lang="en-US" sz="1800" dirty="0" smtClean="0"/>
          </a:p>
          <a:p>
            <a:endParaRPr lang="en-US" sz="1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982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Education Financing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Lumini</a:t>
            </a:r>
            <a:endParaRPr lang="en-US" dirty="0" smtClean="0"/>
          </a:p>
          <a:p>
            <a:r>
              <a:rPr lang="en-US" dirty="0" smtClean="0"/>
              <a:t>13</a:t>
            </a:r>
            <a:r>
              <a:rPr lang="en-US" baseline="30000" dirty="0" smtClean="0"/>
              <a:t>th</a:t>
            </a:r>
            <a:r>
              <a:rPr lang="en-US" dirty="0" smtClean="0"/>
              <a:t> Avenue Funding</a:t>
            </a:r>
          </a:p>
          <a:p>
            <a:r>
              <a:rPr lang="en-US" dirty="0" smtClean="0"/>
              <a:t>Back-a-Boiler (Purdue)</a:t>
            </a:r>
          </a:p>
          <a:p>
            <a:r>
              <a:rPr lang="en-US" dirty="0" smtClean="0"/>
              <a:t>Federal Government Programs (REPAYE, etc.)</a:t>
            </a:r>
          </a:p>
          <a:p>
            <a:r>
              <a:rPr lang="en-US" dirty="0" smtClean="0"/>
              <a:t>State-based initiatives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23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LUMNI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hlinkClick r:id="rId2"/>
              </a:rPr>
              <a:t>http://www.lumni.net/</a:t>
            </a:r>
            <a:endParaRPr lang="en-US" dirty="0"/>
          </a:p>
          <a:p>
            <a:r>
              <a:rPr lang="en-US" dirty="0"/>
              <a:t>Education related ISA.</a:t>
            </a:r>
          </a:p>
          <a:p>
            <a:r>
              <a:rPr lang="en-US" dirty="0"/>
              <a:t>USA, Mexico, Colombia, Peru, Chile.</a:t>
            </a:r>
          </a:p>
          <a:p>
            <a:r>
              <a:rPr lang="en-US" dirty="0"/>
              <a:t>Website says from 2009 to date, </a:t>
            </a:r>
            <a:r>
              <a:rPr lang="en-US" dirty="0" err="1"/>
              <a:t>Lumni</a:t>
            </a:r>
            <a:r>
              <a:rPr lang="en-US" dirty="0"/>
              <a:t> has funded 7000 students across the Americas, a small number in the US.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81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13</a:t>
            </a:r>
            <a:r>
              <a:rPr lang="en-US" b="1" baseline="30000" dirty="0" smtClean="0"/>
              <a:t>th</a:t>
            </a:r>
            <a:r>
              <a:rPr lang="en-US" b="1" dirty="0" smtClean="0"/>
              <a:t> Avenue Funding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hlinkClick r:id="rId2"/>
              </a:rPr>
              <a:t>http://www.13thavenuefunding.org/</a:t>
            </a:r>
            <a:endParaRPr lang="en-US" dirty="0"/>
          </a:p>
          <a:p>
            <a:r>
              <a:rPr lang="en-US" dirty="0"/>
              <a:t>Piloted in Allan Hancock College in Santa Maria, CA</a:t>
            </a:r>
            <a:r>
              <a:rPr lang="en-US"/>
              <a:t>. </a:t>
            </a:r>
            <a:r>
              <a:rPr lang="en-US" smtClean="0"/>
              <a:t>4 </a:t>
            </a:r>
            <a:r>
              <a:rPr lang="en-US" dirty="0"/>
              <a:t>students got refundable grants.</a:t>
            </a:r>
          </a:p>
          <a:p>
            <a:r>
              <a:rPr lang="en-US" dirty="0"/>
              <a:t>Provides website for starting your own ISA program.</a:t>
            </a:r>
          </a:p>
          <a:p>
            <a:r>
              <a:rPr lang="en-US" dirty="0"/>
              <a:t>Provides a free student contract, MOU, etc.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272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Back-a-Boiler @ Purdue (2016?-)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8100" y="1543050"/>
            <a:ext cx="5038725" cy="4876800"/>
          </a:xfrm>
        </p:spPr>
        <p:txBody>
          <a:bodyPr>
            <a:noAutofit/>
          </a:bodyPr>
          <a:lstStyle/>
          <a:p>
            <a:pPr marL="182880" lvl="3">
              <a:buSzPct val="85000"/>
            </a:pPr>
            <a:r>
              <a:rPr lang="en-US" sz="1800" dirty="0" smtClean="0"/>
              <a:t>Currently </a:t>
            </a:r>
            <a:r>
              <a:rPr lang="en-US" sz="1800" dirty="0"/>
              <a:t>offered to juniors and </a:t>
            </a:r>
            <a:r>
              <a:rPr lang="en-US" sz="1800" dirty="0" smtClean="0"/>
              <a:t>seniors</a:t>
            </a:r>
          </a:p>
          <a:p>
            <a:pPr marL="182880" lvl="3">
              <a:buSzPct val="85000"/>
            </a:pPr>
            <a:r>
              <a:rPr lang="en-US" sz="1800" dirty="0" smtClean="0"/>
              <a:t>Minimum </a:t>
            </a:r>
            <a:r>
              <a:rPr lang="en-US" sz="1800" dirty="0"/>
              <a:t>amount $5,000</a:t>
            </a:r>
          </a:p>
          <a:p>
            <a:pPr marL="182880" lvl="3">
              <a:buSzPct val="85000"/>
            </a:pPr>
            <a:r>
              <a:rPr lang="en-US" sz="1800" dirty="0"/>
              <a:t>Over </a:t>
            </a:r>
            <a:r>
              <a:rPr lang="en-US" sz="1800" dirty="0" smtClean="0"/>
              <a:t>$2 million approved </a:t>
            </a:r>
            <a:r>
              <a:rPr lang="en-US" sz="1800" dirty="0"/>
              <a:t>for more than 100 participating </a:t>
            </a:r>
            <a:r>
              <a:rPr lang="en-US" sz="1800" dirty="0" smtClean="0"/>
              <a:t>students</a:t>
            </a:r>
          </a:p>
          <a:p>
            <a:r>
              <a:rPr lang="en-US" sz="1800" dirty="0" smtClean="0"/>
              <a:t>Repayment </a:t>
            </a:r>
            <a:r>
              <a:rPr lang="en-US" sz="1800" dirty="0"/>
              <a:t>adjusts based on income levels.</a:t>
            </a:r>
          </a:p>
          <a:p>
            <a:r>
              <a:rPr lang="en-US" sz="1800" dirty="0"/>
              <a:t>Minimum income threshold</a:t>
            </a:r>
          </a:p>
          <a:p>
            <a:r>
              <a:rPr lang="en-US" sz="1800" dirty="0"/>
              <a:t>Maximum payment cap</a:t>
            </a:r>
          </a:p>
          <a:p>
            <a:r>
              <a:rPr lang="en-US" sz="1800" dirty="0"/>
              <a:t>S</a:t>
            </a:r>
            <a:r>
              <a:rPr lang="en-US" sz="1800" dirty="0" smtClean="0"/>
              <a:t>tandard </a:t>
            </a:r>
            <a:r>
              <a:rPr lang="en-US" sz="1800" dirty="0"/>
              <a:t>payment period is 9 years </a:t>
            </a:r>
            <a:r>
              <a:rPr lang="en-US" sz="1800" dirty="0" smtClean="0"/>
              <a:t>or less</a:t>
            </a:r>
            <a:endParaRPr lang="en-US" sz="1800" dirty="0"/>
          </a:p>
          <a:p>
            <a:r>
              <a:rPr lang="en-US" sz="1800" dirty="0"/>
              <a:t>6 month grace period after graduation.</a:t>
            </a:r>
          </a:p>
          <a:p>
            <a:r>
              <a:rPr lang="en-US" sz="1800" dirty="0"/>
              <a:t>R</a:t>
            </a:r>
            <a:r>
              <a:rPr lang="en-US" sz="1800" dirty="0" smtClean="0"/>
              <a:t>epayment </a:t>
            </a:r>
            <a:r>
              <a:rPr lang="en-US" sz="1800" dirty="0"/>
              <a:t>tolls for when </a:t>
            </a:r>
            <a:r>
              <a:rPr lang="en-US" sz="1800" dirty="0" smtClean="0"/>
              <a:t>in </a:t>
            </a:r>
            <a:r>
              <a:rPr lang="en-US" sz="1800" dirty="0"/>
              <a:t>grad school or take time off. Can </a:t>
            </a:r>
            <a:r>
              <a:rPr lang="en-US" sz="1800" dirty="0" smtClean="0"/>
              <a:t>toll repayment </a:t>
            </a:r>
            <a:r>
              <a:rPr lang="en-US" sz="1800" dirty="0"/>
              <a:t>for up to 5 years. ISA term is extended by amount of time </a:t>
            </a:r>
            <a:r>
              <a:rPr lang="en-US" sz="1800" dirty="0" smtClean="0"/>
              <a:t>tolled.</a:t>
            </a:r>
            <a:endParaRPr lang="en-US" sz="1800" dirty="0"/>
          </a:p>
          <a:p>
            <a:pPr marL="182880" lvl="3">
              <a:buSzPct val="85000"/>
            </a:pPr>
            <a:endParaRPr lang="en-US" sz="1800" dirty="0"/>
          </a:p>
          <a:p>
            <a:pPr marL="182880" lvl="3">
              <a:buSzPct val="85000"/>
            </a:pPr>
            <a:endParaRPr lang="en-US" sz="1800" dirty="0"/>
          </a:p>
          <a:p>
            <a:pPr marL="182880" lvl="3">
              <a:buSzPct val="85000"/>
            </a:pPr>
            <a:endParaRPr lang="en-US" sz="1800" dirty="0"/>
          </a:p>
          <a:p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308242" y="3975221"/>
            <a:ext cx="35398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“It’s not a loan. It’s not a grant. It’s something new and different…</a:t>
            </a:r>
            <a:r>
              <a:rPr lang="en-US" i="1" dirty="0" smtClean="0"/>
              <a:t>”</a:t>
            </a:r>
          </a:p>
          <a:p>
            <a:endParaRPr lang="en-US" i="1" dirty="0" smtClean="0"/>
          </a:p>
          <a:p>
            <a:pPr lvl="1"/>
            <a:r>
              <a:rPr lang="en-US" i="1" dirty="0" smtClean="0">
                <a:hlinkClick r:id="rId2"/>
              </a:rPr>
              <a:t>http://www.purdue.edu/backaboiler/</a:t>
            </a:r>
            <a:endParaRPr lang="en-US" i="1" dirty="0" smtClean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83936"/>
            <a:ext cx="3044667" cy="162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29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Federal Government Plans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PAYE</a:t>
            </a:r>
            <a:r>
              <a:rPr lang="en-US" dirty="0"/>
              <a:t> – 10% monthly income; capped at 10-year standard repayment plan amount</a:t>
            </a:r>
          </a:p>
          <a:p>
            <a:endParaRPr lang="en-US" dirty="0"/>
          </a:p>
          <a:p>
            <a:r>
              <a:rPr lang="en-US" b="1" dirty="0"/>
              <a:t>IBR</a:t>
            </a:r>
            <a:r>
              <a:rPr lang="en-US" dirty="0"/>
              <a:t> – 10-15% monthly income; capped at 10-year standard plan repayment amount</a:t>
            </a:r>
          </a:p>
          <a:p>
            <a:endParaRPr lang="en-US" dirty="0"/>
          </a:p>
          <a:p>
            <a:r>
              <a:rPr lang="en-US" b="1" dirty="0"/>
              <a:t>ICR</a:t>
            </a:r>
            <a:r>
              <a:rPr lang="en-US" dirty="0"/>
              <a:t> – 20%, capped at 12 year repayment plan amount.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78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REPAYE (2015)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REPAYE</a:t>
            </a:r>
            <a:r>
              <a:rPr lang="en-US" dirty="0" smtClean="0"/>
              <a:t> – caps payment at 10% monthly income; 20 years (25 for grad school)</a:t>
            </a:r>
          </a:p>
          <a:p>
            <a:endParaRPr lang="en-US" dirty="0" smtClean="0"/>
          </a:p>
          <a:p>
            <a:r>
              <a:rPr lang="en-US" i="1" dirty="0" smtClean="0"/>
              <a:t>“With </a:t>
            </a:r>
            <a:r>
              <a:rPr lang="en-US" i="1" dirty="0"/>
              <a:t>REPAYE, there’s no cap on your monthly payment amount. Your payment will always be 10% of your discretionary income, no matter how high your income grows</a:t>
            </a:r>
            <a:r>
              <a:rPr lang="en-US" b="1" i="1" dirty="0"/>
              <a:t>. This means that if your income increases significantly, your REPAYE payment could be higher than what you would have to pay under the 10-year Standard Repayment Plan</a:t>
            </a:r>
            <a:r>
              <a:rPr lang="en-US" b="1" i="1" dirty="0" smtClean="0"/>
              <a:t>.</a:t>
            </a:r>
            <a:r>
              <a:rPr lang="en-US" i="1" dirty="0" smtClean="0"/>
              <a:t>”</a:t>
            </a:r>
          </a:p>
          <a:p>
            <a:pPr lvl="2"/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://blog.ed.gov/2015/12/your-federal-student-loans-just-got-easier-to-repaye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96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986"/>
            <a:ext cx="8229600" cy="9906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Analogies to Other Arrangements</a:t>
            </a:r>
            <a:endParaRPr lang="en-US" sz="3200" b="1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57200" y="6083533"/>
            <a:ext cx="8229600" cy="0"/>
          </a:xfrm>
          <a:prstGeom prst="straightConnector1">
            <a:avLst/>
          </a:prstGeom>
          <a:ln w="38100" cmpd="sng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3055" y="5593490"/>
            <a:ext cx="5666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Contingent debt (including subsidized debt)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29105" y="2621440"/>
            <a:ext cx="371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Partnership interest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29166" y="3102850"/>
            <a:ext cx="2162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Joint Venture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972321" y="2028461"/>
            <a:ext cx="3714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Equity interest (share ownership)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266703" y="5095108"/>
            <a:ext cx="2162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Apprenticeship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16342" y="1500725"/>
            <a:ext cx="2507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Indentured Servitude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429000" y="3650148"/>
            <a:ext cx="1716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Insurance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32787" y="4592244"/>
            <a:ext cx="3177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Employment Contract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22913" y="4063115"/>
            <a:ext cx="3752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Sale of income-producing asset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49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1865"/>
            <a:ext cx="8229600" cy="990600"/>
          </a:xfrm>
        </p:spPr>
        <p:txBody>
          <a:bodyPr/>
          <a:lstStyle/>
          <a:p>
            <a:r>
              <a:rPr lang="en-US" b="1" dirty="0" smtClean="0"/>
              <a:t>Policy Issues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2465"/>
            <a:ext cx="8229600" cy="522673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Arguments in Favor:</a:t>
            </a:r>
          </a:p>
          <a:p>
            <a:pPr lvl="1"/>
            <a:r>
              <a:rPr lang="en-US" dirty="0" smtClean="0"/>
              <a:t>Frees up capital </a:t>
            </a:r>
          </a:p>
          <a:p>
            <a:pPr lvl="1"/>
            <a:r>
              <a:rPr lang="en-US" dirty="0" smtClean="0"/>
              <a:t>Less onerous than traditional </a:t>
            </a:r>
            <a:r>
              <a:rPr lang="en-US" dirty="0" smtClean="0"/>
              <a:t>loans?</a:t>
            </a:r>
          </a:p>
          <a:p>
            <a:pPr lvl="1"/>
            <a:r>
              <a:rPr lang="en-US" dirty="0" smtClean="0"/>
              <a:t>Risk </a:t>
            </a:r>
            <a:r>
              <a:rPr lang="en-US" dirty="0" smtClean="0"/>
              <a:t>transfer to funding providers</a:t>
            </a:r>
          </a:p>
          <a:p>
            <a:pPr lvl="1"/>
            <a:r>
              <a:rPr lang="en-US" dirty="0" smtClean="0"/>
              <a:t>Builds relationships</a:t>
            </a:r>
          </a:p>
          <a:p>
            <a:r>
              <a:rPr lang="en-US" dirty="0" smtClean="0"/>
              <a:t>Arguments Against:</a:t>
            </a:r>
          </a:p>
          <a:p>
            <a:pPr lvl="1"/>
            <a:r>
              <a:rPr lang="en-US" dirty="0" smtClean="0"/>
              <a:t>Excessive control/servitude concerns</a:t>
            </a:r>
          </a:p>
          <a:p>
            <a:pPr lvl="1"/>
            <a:r>
              <a:rPr lang="en-US" dirty="0" smtClean="0"/>
              <a:t>Inequities in who/what gets funded (e.g., activities, enterprises, education major etc.)</a:t>
            </a:r>
          </a:p>
          <a:p>
            <a:pPr lvl="1"/>
            <a:r>
              <a:rPr lang="en-US" dirty="0" smtClean="0"/>
              <a:t>Moral hazard, adverse selection</a:t>
            </a:r>
          </a:p>
          <a:p>
            <a:r>
              <a:rPr lang="en-US" dirty="0" smtClean="0"/>
              <a:t>Interesting:</a:t>
            </a:r>
          </a:p>
          <a:p>
            <a:pPr lvl="1"/>
            <a:r>
              <a:rPr lang="en-US" dirty="0" smtClean="0"/>
              <a:t>Will there be disparities in who gets funded?</a:t>
            </a:r>
          </a:p>
          <a:p>
            <a:pPr lvl="1"/>
            <a:r>
              <a:rPr lang="en-US" dirty="0" smtClean="0"/>
              <a:t>Will government programs undercut the private sector? </a:t>
            </a:r>
          </a:p>
          <a:p>
            <a:pPr lvl="1"/>
            <a:r>
              <a:rPr lang="en-US" dirty="0" smtClean="0"/>
              <a:t>How will these transactions evolve?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79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Concerns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74883" y="1757173"/>
            <a:ext cx="216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Term too long?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22218" y="2306515"/>
            <a:ext cx="2163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Investor takes too much upside?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94630" y="2695957"/>
            <a:ext cx="2082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Percentage pledged too high?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38266" y="3965417"/>
            <a:ext cx="22995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Undue influence/coercion (e.g., w.r.t. career choices)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12741" y="4514245"/>
            <a:ext cx="21637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Regulatory uncertainty (e.g., tax treatment, bankruptcy treatment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7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Legal/Regulatory Issues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Securities Laws</a:t>
            </a:r>
          </a:p>
          <a:p>
            <a:r>
              <a:rPr lang="en-US" dirty="0" smtClean="0"/>
              <a:t>Taxation</a:t>
            </a:r>
          </a:p>
          <a:p>
            <a:r>
              <a:rPr lang="en-US" dirty="0" smtClean="0"/>
              <a:t>Consumer Protection</a:t>
            </a:r>
          </a:p>
          <a:p>
            <a:r>
              <a:rPr lang="en-US" dirty="0" smtClean="0"/>
              <a:t>Banking Regulation</a:t>
            </a:r>
          </a:p>
          <a:p>
            <a:r>
              <a:rPr lang="en-US" dirty="0" smtClean="0"/>
              <a:t>Bankruptcy Laws</a:t>
            </a:r>
          </a:p>
          <a:p>
            <a:r>
              <a:rPr lang="en-US" dirty="0" smtClean="0"/>
              <a:t>Constitutionality</a:t>
            </a:r>
          </a:p>
          <a:p>
            <a:r>
              <a:rPr lang="en-US" dirty="0" smtClean="0"/>
              <a:t>Public Policy </a:t>
            </a:r>
          </a:p>
          <a:p>
            <a:r>
              <a:rPr lang="en-US" dirty="0" smtClean="0"/>
              <a:t>Who regulates?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970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Regulatory Options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61098" y="1702063"/>
            <a:ext cx="28301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Regulate them by analogy based on their particular economics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55488" y="3080665"/>
            <a:ext cx="2838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Make a new overarching regulatory scheme</a:t>
            </a:r>
          </a:p>
          <a:p>
            <a:r>
              <a:rPr lang="en-US" dirty="0" smtClean="0"/>
              <a:t>E.g. Rubio-Petri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955053" y="4872437"/>
            <a:ext cx="1661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Ban them completely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92123" y="2625393"/>
            <a:ext cx="18877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Stuff them all into an existing regulatory box. E.g., pretend they’re debt?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09837" y="4806365"/>
            <a:ext cx="2838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Create safe harbors for acceptableness/risk mitigation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10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233" y="533400"/>
            <a:ext cx="8518808" cy="990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Rubio</a:t>
            </a:r>
            <a:r>
              <a:rPr lang="en-US" b="1" dirty="0"/>
              <a:t> </a:t>
            </a:r>
            <a:r>
              <a:rPr lang="en-US" b="1" dirty="0" smtClean="0"/>
              <a:t>Senate Bill (S. 2186) – An example of </a:t>
            </a:r>
            <a:r>
              <a:rPr lang="en-US" b="1" dirty="0" smtClean="0"/>
              <a:t>attempted </a:t>
            </a:r>
            <a:r>
              <a:rPr lang="en-US" b="1" dirty="0"/>
              <a:t>r</a:t>
            </a:r>
            <a:r>
              <a:rPr lang="en-US" b="1" dirty="0" smtClean="0"/>
              <a:t>egulation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6508"/>
            <a:ext cx="8229600" cy="4876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Provides legal framework for (education) ISAs.</a:t>
            </a:r>
          </a:p>
          <a:p>
            <a:r>
              <a:rPr lang="en-US" sz="2000" b="1" u="sng" dirty="0" smtClean="0"/>
              <a:t>Claims preemption</a:t>
            </a:r>
            <a:r>
              <a:rPr lang="en-US" sz="2000" b="1" dirty="0" smtClean="0"/>
              <a:t> </a:t>
            </a:r>
            <a:r>
              <a:rPr lang="en-US" sz="2000" dirty="0" smtClean="0"/>
              <a:t>over (1) state laws limiting assignment of future wages; and (2) state usury laws.</a:t>
            </a:r>
          </a:p>
          <a:p>
            <a:r>
              <a:rPr lang="en-US" sz="2000" b="1" u="sng" dirty="0" smtClean="0"/>
              <a:t>Minimum income level</a:t>
            </a:r>
            <a:r>
              <a:rPr lang="en-US" sz="2000" b="1" dirty="0" smtClean="0"/>
              <a:t> </a:t>
            </a:r>
            <a:r>
              <a:rPr lang="en-US" sz="2000" dirty="0" smtClean="0"/>
              <a:t>below which no repayment is required - $15,000.</a:t>
            </a:r>
          </a:p>
          <a:p>
            <a:r>
              <a:rPr lang="en-US" sz="2000" b="1" u="sng" dirty="0" smtClean="0"/>
              <a:t>Limit on percentage of income pledged</a:t>
            </a:r>
            <a:r>
              <a:rPr lang="en-US" sz="2000" dirty="0" smtClean="0"/>
              <a:t> – no more than under comparable 20% loan.</a:t>
            </a:r>
          </a:p>
          <a:p>
            <a:r>
              <a:rPr lang="en-US" sz="2000" b="1" u="sng" dirty="0" smtClean="0"/>
              <a:t>Maximum percentage of income pledged</a:t>
            </a:r>
            <a:r>
              <a:rPr lang="en-US" sz="2000" dirty="0" smtClean="0"/>
              <a:t> – 15%</a:t>
            </a:r>
          </a:p>
          <a:p>
            <a:r>
              <a:rPr lang="en-US" sz="2000" b="1" dirty="0" smtClean="0"/>
              <a:t>Relationship between percentage of income pledged and ISA term</a:t>
            </a:r>
            <a:r>
              <a:rPr lang="en-US" sz="2000" dirty="0" smtClean="0"/>
              <a:t> – longer term ISAs must have lower % rates.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20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Cont’d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ISA must </a:t>
            </a:r>
            <a:r>
              <a:rPr lang="en-US" sz="2000" b="1" u="sng" dirty="0" smtClean="0"/>
              <a:t>specify prepayment method</a:t>
            </a:r>
          </a:p>
          <a:p>
            <a:r>
              <a:rPr lang="en-US" sz="2000" b="1" u="sng" dirty="0" smtClean="0"/>
              <a:t>Required Disclosures</a:t>
            </a:r>
            <a:r>
              <a:rPr lang="en-US" sz="2000" dirty="0" smtClean="0"/>
              <a:t>. </a:t>
            </a:r>
          </a:p>
          <a:p>
            <a:pPr lvl="1"/>
            <a:r>
              <a:rPr lang="en-US" dirty="0" smtClean="0"/>
              <a:t>E.g. that they’re not debt, </a:t>
            </a:r>
          </a:p>
          <a:p>
            <a:pPr lvl="1"/>
            <a:r>
              <a:rPr lang="en-US" dirty="0" smtClean="0"/>
              <a:t>that they</a:t>
            </a:r>
            <a:r>
              <a:rPr lang="fr-FR" dirty="0" smtClean="0"/>
              <a:t>’</a:t>
            </a:r>
            <a:r>
              <a:rPr lang="en-US" dirty="0" smtClean="0"/>
              <a:t>re not dischargeable in bankruptcy, </a:t>
            </a:r>
          </a:p>
          <a:p>
            <a:pPr lvl="1"/>
            <a:r>
              <a:rPr lang="en-US" dirty="0" smtClean="0"/>
              <a:t>provisions for acceleration of payment, </a:t>
            </a:r>
          </a:p>
          <a:p>
            <a:pPr lvl="1"/>
            <a:r>
              <a:rPr lang="en-US" dirty="0" smtClean="0"/>
              <a:t>duration of individual’s obligations under the agreement,</a:t>
            </a:r>
          </a:p>
          <a:p>
            <a:pPr lvl="1"/>
            <a:r>
              <a:rPr lang="en-US" dirty="0" smtClean="0"/>
              <a:t>definition of income, </a:t>
            </a:r>
          </a:p>
          <a:p>
            <a:pPr lvl="1"/>
            <a:r>
              <a:rPr lang="en-US" dirty="0" smtClean="0"/>
              <a:t>comparison to how much you’d have to pay under fixed 10% loan. </a:t>
            </a:r>
          </a:p>
          <a:p>
            <a:r>
              <a:rPr lang="en-US" sz="2000" dirty="0" smtClean="0"/>
              <a:t>Federal issues:</a:t>
            </a:r>
          </a:p>
          <a:p>
            <a:pPr lvl="1"/>
            <a:r>
              <a:rPr lang="en-US" dirty="0" smtClean="0"/>
              <a:t>Tax treatment</a:t>
            </a:r>
          </a:p>
          <a:p>
            <a:pPr lvl="1"/>
            <a:r>
              <a:rPr lang="en-US" dirty="0" err="1" smtClean="0"/>
              <a:t>Dischargeability</a:t>
            </a:r>
            <a:r>
              <a:rPr lang="en-US" dirty="0" smtClean="0"/>
              <a:t> in bankruptcy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66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8465"/>
            <a:ext cx="8229600" cy="990600"/>
          </a:xfrm>
        </p:spPr>
        <p:txBody>
          <a:bodyPr/>
          <a:lstStyle/>
          <a:p>
            <a:r>
              <a:rPr lang="en-US" b="1" dirty="0" smtClean="0"/>
              <a:t>Some Things to Read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9065"/>
            <a:ext cx="8229600" cy="5137935"/>
          </a:xfrm>
        </p:spPr>
        <p:txBody>
          <a:bodyPr>
            <a:normAutofit fontScale="70000" lnSpcReduction="20000"/>
          </a:bodyPr>
          <a:lstStyle/>
          <a:p>
            <a:r>
              <a:rPr lang="en-US" sz="1800" dirty="0" smtClean="0"/>
              <a:t>Cumulus Funding</a:t>
            </a:r>
            <a:r>
              <a:rPr lang="en-US" sz="1800" dirty="0"/>
              <a:t>: </a:t>
            </a:r>
            <a:r>
              <a:rPr lang="en-US" sz="1800" dirty="0">
                <a:hlinkClick r:id="rId2"/>
              </a:rPr>
              <a:t>http://cumulusfunding.com</a:t>
            </a:r>
            <a:r>
              <a:rPr lang="en-US" sz="1800" dirty="0" smtClean="0">
                <a:hlinkClick r:id="rId2"/>
              </a:rPr>
              <a:t>/</a:t>
            </a:r>
            <a:endParaRPr lang="en-US" sz="1800" dirty="0" smtClean="0"/>
          </a:p>
          <a:p>
            <a:r>
              <a:rPr lang="en-US" sz="1800" dirty="0"/>
              <a:t>Back-a-Boiler Program, </a:t>
            </a:r>
            <a:r>
              <a:rPr lang="en-US" sz="1800" dirty="0">
                <a:hlinkClick r:id="rId3"/>
              </a:rPr>
              <a:t>http://www.purdue.edu/backaboiler</a:t>
            </a:r>
            <a:r>
              <a:rPr lang="en-US" sz="1800" dirty="0" smtClean="0">
                <a:hlinkClick r:id="rId3"/>
              </a:rPr>
              <a:t>/</a:t>
            </a:r>
            <a:endParaRPr lang="en-US" sz="1800" dirty="0" smtClean="0"/>
          </a:p>
          <a:p>
            <a:r>
              <a:rPr lang="en-US" sz="1800" dirty="0" smtClean="0"/>
              <a:t>Federal Income </a:t>
            </a:r>
            <a:r>
              <a:rPr lang="en-US" sz="1800" dirty="0"/>
              <a:t>Driven Plans, </a:t>
            </a:r>
            <a:r>
              <a:rPr lang="en-US" sz="1800" dirty="0">
                <a:hlinkClick r:id="rId4"/>
              </a:rPr>
              <a:t>https://studentaid.ed.gov/sa/repay-loans/understand/plans/income-</a:t>
            </a:r>
            <a:r>
              <a:rPr lang="en-US" sz="1800" dirty="0" smtClean="0">
                <a:hlinkClick r:id="rId4"/>
              </a:rPr>
              <a:t>driven</a:t>
            </a:r>
            <a:endParaRPr lang="en-US" sz="1800" dirty="0" smtClean="0"/>
          </a:p>
          <a:p>
            <a:r>
              <a:rPr lang="en-US" sz="1800" dirty="0" smtClean="0"/>
              <a:t>13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</a:t>
            </a:r>
            <a:r>
              <a:rPr lang="en-US" sz="1800" dirty="0"/>
              <a:t>Avenue Funding, </a:t>
            </a:r>
            <a:r>
              <a:rPr lang="en-US" sz="1800" dirty="0">
                <a:hlinkClick r:id="rId5"/>
              </a:rPr>
              <a:t>http://www.13thavenuefunding.org</a:t>
            </a:r>
            <a:r>
              <a:rPr lang="en-US" sz="1800" dirty="0" smtClean="0">
                <a:hlinkClick r:id="rId5"/>
              </a:rPr>
              <a:t>/</a:t>
            </a:r>
            <a:endParaRPr lang="en-US" sz="1800" dirty="0" smtClean="0"/>
          </a:p>
          <a:p>
            <a:r>
              <a:rPr lang="en-US" sz="1800" dirty="0" err="1" smtClean="0"/>
              <a:t>Lumni</a:t>
            </a:r>
            <a:r>
              <a:rPr lang="en-US" sz="1800" dirty="0"/>
              <a:t>, </a:t>
            </a:r>
            <a:r>
              <a:rPr lang="en-US" sz="1800" dirty="0">
                <a:hlinkClick r:id="rId6"/>
              </a:rPr>
              <a:t>http://www.lumni.net</a:t>
            </a:r>
            <a:r>
              <a:rPr lang="en-US" sz="1800" dirty="0" smtClean="0">
                <a:hlinkClick r:id="rId6"/>
              </a:rPr>
              <a:t>/</a:t>
            </a:r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Oei </a:t>
            </a:r>
            <a:r>
              <a:rPr lang="en-US" sz="1800" dirty="0"/>
              <a:t>&amp; Ring, </a:t>
            </a:r>
            <a:r>
              <a:rPr lang="en-US" sz="1800" i="1" dirty="0"/>
              <a:t>Human Equity? Regulating the New Income Share Agreements</a:t>
            </a:r>
            <a:r>
              <a:rPr lang="en-US" sz="1800" dirty="0"/>
              <a:t>, 68 </a:t>
            </a:r>
            <a:r>
              <a:rPr lang="en-US" sz="1800" dirty="0" err="1"/>
              <a:t>Vand</a:t>
            </a:r>
            <a:r>
              <a:rPr lang="en-US" sz="1800" dirty="0"/>
              <a:t>. L. Rev. 681 (2015</a:t>
            </a:r>
            <a:r>
              <a:rPr lang="en-US" sz="1800" dirty="0" smtClean="0"/>
              <a:t>), </a:t>
            </a:r>
            <a:r>
              <a:rPr lang="en-US" sz="1800" dirty="0" smtClean="0">
                <a:hlinkClick r:id="rId7"/>
              </a:rPr>
              <a:t>http</a:t>
            </a:r>
            <a:r>
              <a:rPr lang="en-US" sz="1800" dirty="0">
                <a:hlinkClick r:id="rId7"/>
              </a:rPr>
              <a:t>://papers.ssrn.com/sol3/papers.cfm?abstract_id=2466801</a:t>
            </a:r>
            <a:endParaRPr lang="en-US" sz="1800" dirty="0"/>
          </a:p>
          <a:p>
            <a:endParaRPr lang="en-US" sz="1800" dirty="0" smtClean="0"/>
          </a:p>
          <a:p>
            <a:r>
              <a:rPr lang="en-US" sz="1800" dirty="0" smtClean="0"/>
              <a:t>Diane Ring, </a:t>
            </a:r>
            <a:r>
              <a:rPr lang="en-US" sz="1800" i="1" dirty="0"/>
              <a:t>Blog Posts</a:t>
            </a:r>
            <a:r>
              <a:rPr lang="en-US" sz="1800" dirty="0"/>
              <a:t>, </a:t>
            </a:r>
            <a:r>
              <a:rPr lang="en-US" sz="1800" dirty="0">
                <a:hlinkClick r:id="rId8"/>
              </a:rPr>
              <a:t>https://surlysubgroup.com/2016/04/26/a-new-wave-of-income-share-agreements</a:t>
            </a:r>
            <a:r>
              <a:rPr lang="en-US" sz="1800" dirty="0" smtClean="0">
                <a:hlinkClick r:id="rId8"/>
              </a:rPr>
              <a:t>/</a:t>
            </a:r>
            <a:r>
              <a:rPr lang="en-US" sz="1800" dirty="0" smtClean="0"/>
              <a:t> </a:t>
            </a:r>
            <a:r>
              <a:rPr lang="en-US" sz="1800" dirty="0"/>
              <a:t>and </a:t>
            </a:r>
            <a:r>
              <a:rPr lang="en-US" sz="1800" dirty="0">
                <a:hlinkClick r:id="rId9"/>
              </a:rPr>
              <a:t>https://surlysubgroup.com/2016/05/04/more-on-income-share-agreements-will-proposed-legislation-fix-their-marketability-problem</a:t>
            </a:r>
            <a:r>
              <a:rPr lang="en-US" sz="1800" dirty="0" smtClean="0">
                <a:hlinkClick r:id="rId9"/>
              </a:rPr>
              <a:t>/</a:t>
            </a:r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Ben </a:t>
            </a:r>
            <a:r>
              <a:rPr lang="en-US" sz="1800" dirty="0" err="1" smtClean="0"/>
              <a:t>Leff</a:t>
            </a:r>
            <a:r>
              <a:rPr lang="en-US" sz="1800" dirty="0" smtClean="0"/>
              <a:t> &amp; Heather Hughes, </a:t>
            </a:r>
            <a:r>
              <a:rPr lang="en-US" sz="1800" i="1" dirty="0"/>
              <a:t>Student Loan Derivatives: Improving on Income-Based Approaches to Financing Law </a:t>
            </a:r>
            <a:r>
              <a:rPr lang="en-US" sz="1800" i="1" dirty="0" smtClean="0"/>
              <a:t>School</a:t>
            </a:r>
            <a:r>
              <a:rPr lang="en-US" sz="1800" dirty="0" smtClean="0"/>
              <a:t>, 61 </a:t>
            </a:r>
            <a:r>
              <a:rPr lang="en-US" sz="1800" dirty="0" err="1" smtClean="0"/>
              <a:t>Vill</a:t>
            </a:r>
            <a:r>
              <a:rPr lang="en-US" sz="1800" dirty="0" smtClean="0"/>
              <a:t>. L. Rev. </a:t>
            </a:r>
            <a:r>
              <a:rPr lang="en-US" sz="1800" dirty="0"/>
              <a:t>99 (2016), </a:t>
            </a:r>
            <a:r>
              <a:rPr lang="en-US" sz="1800" dirty="0">
                <a:hlinkClick r:id="rId10"/>
              </a:rPr>
              <a:t>http://papers.ssrn.com/sol3/papers.cfm?abstract_id=</a:t>
            </a:r>
            <a:r>
              <a:rPr lang="en-US" sz="1800" dirty="0" smtClean="0">
                <a:hlinkClick r:id="rId10"/>
              </a:rPr>
              <a:t>2291714</a:t>
            </a:r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Jeff Schwartz, </a:t>
            </a:r>
            <a:r>
              <a:rPr lang="en-US" sz="1800" i="1" dirty="0" smtClean="0"/>
              <a:t>The Corporatization of Personhood</a:t>
            </a:r>
            <a:r>
              <a:rPr lang="en-US" sz="1800" dirty="0" smtClean="0"/>
              <a:t>, </a:t>
            </a:r>
            <a:r>
              <a:rPr lang="en-US" sz="1800" dirty="0"/>
              <a:t>2015 U. Ill. L. Rev. 1119, </a:t>
            </a:r>
            <a:r>
              <a:rPr lang="en-US" sz="1800" dirty="0">
                <a:hlinkClick r:id="rId11"/>
              </a:rPr>
              <a:t>https://illinoislawreview.org/article/the-corporatization-of-personhood</a:t>
            </a:r>
            <a:r>
              <a:rPr lang="en-US" sz="1800" dirty="0" smtClean="0">
                <a:hlinkClick r:id="rId11"/>
              </a:rPr>
              <a:t>/</a:t>
            </a:r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Miguel Palacios, </a:t>
            </a:r>
            <a:r>
              <a:rPr lang="en-US" sz="1800" i="1" dirty="0" smtClean="0"/>
              <a:t>Human Capital Contracts: “Equity-Like” Instruments for Financing </a:t>
            </a:r>
            <a:r>
              <a:rPr lang="en-US" sz="1800" i="1" dirty="0"/>
              <a:t>Higher </a:t>
            </a:r>
            <a:r>
              <a:rPr lang="en-US" sz="1800" i="1" dirty="0" smtClean="0"/>
              <a:t>Education </a:t>
            </a:r>
            <a:r>
              <a:rPr lang="en-US" sz="1800" dirty="0" smtClean="0"/>
              <a:t>(2002), </a:t>
            </a:r>
            <a:r>
              <a:rPr lang="en-US" sz="1800" dirty="0">
                <a:hlinkClick r:id="rId12"/>
              </a:rPr>
              <a:t>http://lumni.net/about/</a:t>
            </a:r>
            <a:r>
              <a:rPr lang="en-US" sz="1800" dirty="0" smtClean="0">
                <a:hlinkClick r:id="rId12"/>
              </a:rPr>
              <a:t>palacios.pdf</a:t>
            </a:r>
            <a:r>
              <a:rPr lang="en-US" sz="1800" dirty="0" smtClean="0"/>
              <a:t> </a:t>
            </a:r>
          </a:p>
          <a:p>
            <a:endParaRPr lang="en-US" sz="1800" dirty="0" smtClean="0"/>
          </a:p>
          <a:p>
            <a:r>
              <a:rPr lang="en-US" sz="1800" dirty="0" smtClean="0"/>
              <a:t>Kevin James and Alexander Holt, </a:t>
            </a:r>
            <a:r>
              <a:rPr lang="en-US" sz="1800" i="1" dirty="0" smtClean="0"/>
              <a:t>New Tools, New Safeguards: Why Traditional Loan Protections Don’t Work for Income Share Agreements—And What Should </a:t>
            </a:r>
            <a:r>
              <a:rPr lang="en-US" sz="1800" i="1" dirty="0"/>
              <a:t>Replace Them</a:t>
            </a:r>
            <a:r>
              <a:rPr lang="en-US" sz="1800" dirty="0"/>
              <a:t>, </a:t>
            </a:r>
            <a:r>
              <a:rPr lang="en-US" sz="1800" dirty="0">
                <a:hlinkClick r:id="rId13"/>
              </a:rPr>
              <a:t>https://www.aei.org/wp-content/uploads/2015/06/New-Tools-New-</a:t>
            </a:r>
            <a:r>
              <a:rPr lang="en-US" sz="1800" dirty="0" smtClean="0">
                <a:hlinkClick r:id="rId13"/>
              </a:rPr>
              <a:t>Safeguards.pdf</a:t>
            </a:r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6/14/16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Shu-Yi Oei. Please ask permission before using.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515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4375</TotalTime>
  <Words>2187</Words>
  <Application>Microsoft Macintosh PowerPoint</Application>
  <PresentationFormat>On-screen Show (4:3)</PresentationFormat>
  <Paragraphs>274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Clarity</vt:lpstr>
      <vt:lpstr>Trends in lending: Income share agreements</vt:lpstr>
      <vt:lpstr>Topics </vt:lpstr>
      <vt:lpstr>Pave.com (2012-14?)</vt:lpstr>
      <vt:lpstr>Upstart.com (2012-14?)</vt:lpstr>
      <vt:lpstr>A Brief History of ISA-Like Structures</vt:lpstr>
      <vt:lpstr>Human Capital Contracts (1945)</vt:lpstr>
      <vt:lpstr>Yale Tuition Postponement Program (1971-76)</vt:lpstr>
      <vt:lpstr>Bowie bonds (1997)</vt:lpstr>
      <vt:lpstr>PORTLAND IPO MAN (2008-)</vt:lpstr>
      <vt:lpstr>Fantex.com (2013-)</vt:lpstr>
      <vt:lpstr>ISAs Today</vt:lpstr>
      <vt:lpstr>Cumulus Funding (2011-)</vt:lpstr>
      <vt:lpstr>Education Financing</vt:lpstr>
      <vt:lpstr>LUMNI</vt:lpstr>
      <vt:lpstr>13th Avenue Funding</vt:lpstr>
      <vt:lpstr>Back-a-Boiler @ Purdue (2016?-)</vt:lpstr>
      <vt:lpstr>Federal Government Plans </vt:lpstr>
      <vt:lpstr>REPAYE (2015)</vt:lpstr>
      <vt:lpstr>Analogies to Other Arrangements</vt:lpstr>
      <vt:lpstr>Policy Issues</vt:lpstr>
      <vt:lpstr>Concerns</vt:lpstr>
      <vt:lpstr>Legal/Regulatory Issues</vt:lpstr>
      <vt:lpstr>Regulatory Options</vt:lpstr>
      <vt:lpstr>Rubio Senate Bill (S. 2186) – An example of attempted regulation</vt:lpstr>
      <vt:lpstr>Cont’d</vt:lpstr>
      <vt:lpstr>Some Things to Read</vt:lpstr>
    </vt:vector>
  </TitlesOfParts>
  <Company>Tulane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Fantex, Upstart, and the New human equity transactions</dc:title>
  <dc:creator>Shu-Yi Oei</dc:creator>
  <cp:lastModifiedBy>Oei, Shu-Yi</cp:lastModifiedBy>
  <cp:revision>142</cp:revision>
  <cp:lastPrinted>2014-06-17T23:51:11Z</cp:lastPrinted>
  <dcterms:created xsi:type="dcterms:W3CDTF">2013-11-17T21:11:11Z</dcterms:created>
  <dcterms:modified xsi:type="dcterms:W3CDTF">2016-06-17T04:34:25Z</dcterms:modified>
</cp:coreProperties>
</file>