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8" autoAdjust="0"/>
    <p:restoredTop sz="94660"/>
  </p:normalViewPr>
  <p:slideViewPr>
    <p:cSldViewPr snapToGrid="0">
      <p:cViewPr varScale="1">
        <p:scale>
          <a:sx n="50" d="100"/>
          <a:sy n="50" d="100"/>
        </p:scale>
        <p:origin x="-84" y="-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6765E-FC51-4D22-89FF-EECA411CBB2C}" type="datetimeFigureOut">
              <a:rPr lang="en-US" smtClean="0"/>
              <a:t>2/12/2018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65FCA-6EEF-4454-8A89-81B00F534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90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5C62-52DC-4FC0-9903-0F9A4BE3B7C0}" type="datetime1">
              <a:rPr lang="en-US" smtClean="0"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48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35B7D-07E0-4CF1-A60F-043AE9FA375F}" type="datetime1">
              <a:rPr lang="en-US" smtClean="0"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26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F3D8-876D-46FE-B60B-C1E0113F72E7}" type="datetime1">
              <a:rPr lang="en-US" smtClean="0"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0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B21D-21E2-465B-8A35-F0CDB3E999F9}" type="datetime1">
              <a:rPr lang="en-US" smtClean="0"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11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0285E-3638-4354-903F-C2AC66A45820}" type="datetime1">
              <a:rPr lang="en-US" smtClean="0"/>
              <a:t>2/12/2018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42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C5E-C9EB-4749-9F28-682C96C0CE2C}" type="datetime1">
              <a:rPr lang="en-US" smtClean="0"/>
              <a:t>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00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9ED4-45DB-4ECC-B486-52656C03B17E}" type="datetime1">
              <a:rPr lang="en-US" smtClean="0"/>
              <a:t>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2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D0A1-E6B9-4EF5-8F26-6DD368435C05}" type="datetime1">
              <a:rPr lang="en-US" smtClean="0"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0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AC8D-174C-4650-8593-96038DE6A13B}" type="datetime1">
              <a:rPr lang="en-US" smtClean="0"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3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B59CF-1F6A-4E96-97F0-82BBC8EB72FF}" type="datetime1">
              <a:rPr lang="en-US" smtClean="0"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6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A0B24-B5F2-4167-BCE6-4A8D644D93E2}" type="datetime1">
              <a:rPr lang="en-US" smtClean="0"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7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AF968-F732-45B1-A678-0E783A3241AB}" type="datetime1">
              <a:rPr lang="en-US" smtClean="0"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BB936-7F33-4AAC-9B2A-628F21000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7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457" y="1122363"/>
            <a:ext cx="10508343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Unresolved Doctrinal Questions Complicating IRS Tax </a:t>
            </a:r>
            <a:r>
              <a:rPr lang="en-US" dirty="0" smtClean="0"/>
              <a:t>Administration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2457" y="3602038"/>
            <a:ext cx="9695543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/>
              <a:t>Kristin E. Hickman</a:t>
            </a:r>
          </a:p>
          <a:p>
            <a:pPr algn="l"/>
            <a:r>
              <a:rPr lang="en-US" dirty="0" smtClean="0"/>
              <a:t>Distinguished McKnight University Professor &amp; </a:t>
            </a:r>
          </a:p>
          <a:p>
            <a:pPr algn="l"/>
            <a:r>
              <a:rPr lang="en-US" dirty="0" smtClean="0"/>
              <a:t>Harlan Albert Rogers Professor in Law</a:t>
            </a:r>
          </a:p>
          <a:p>
            <a:pPr algn="l"/>
            <a:r>
              <a:rPr lang="en-US" dirty="0" smtClean="0"/>
              <a:t>University of Minnesota Law School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7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5171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Are most Treasury regulations legislative rules?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961243"/>
            <a:ext cx="10715170" cy="41014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Mayo </a:t>
            </a:r>
            <a:r>
              <a:rPr lang="en-US" sz="2200" i="1" dirty="0" err="1" smtClean="0"/>
              <a:t>Fdn</a:t>
            </a:r>
            <a:r>
              <a:rPr lang="en-US" sz="2200" i="1" dirty="0" smtClean="0"/>
              <a:t>. for Med. Educ. &amp; Res. v. United States</a:t>
            </a:r>
            <a:r>
              <a:rPr lang="en-US" sz="2200" dirty="0" smtClean="0"/>
              <a:t>, 562 U.S. 44 (2011):  general as well as specific authority Treasury regulations carry “the force of law,” albeit for </a:t>
            </a:r>
            <a:r>
              <a:rPr lang="en-US" sz="2200" i="1" dirty="0" smtClean="0"/>
              <a:t>Chevron</a:t>
            </a:r>
            <a:r>
              <a:rPr lang="en-US" sz="2200" dirty="0" smtClean="0"/>
              <a:t> purposes.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Altera Corp. &amp; Subs. v. </a:t>
            </a:r>
            <a:r>
              <a:rPr lang="en-US" sz="2200" i="1" dirty="0" err="1" smtClean="0"/>
              <a:t>Comm’r</a:t>
            </a:r>
            <a:r>
              <a:rPr lang="en-US" sz="2200" dirty="0" smtClean="0"/>
              <a:t>, 145 T.C. 91 (2015):  general authority Treasury regulations are legislative rules because they carry “the force of law</a:t>
            </a:r>
            <a:r>
              <a:rPr lang="en-US" sz="2200" dirty="0" smtClean="0"/>
              <a:t>.”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/>
              <a:t>Chamber of Commerce v. IRS</a:t>
            </a:r>
            <a:r>
              <a:rPr lang="en-US" sz="2200" dirty="0"/>
              <a:t>, Case No. 1:16-cv-00944-LY (W.D. Tex. Sept. 29, 2017):  </a:t>
            </a:r>
            <a:r>
              <a:rPr lang="en-US" sz="2200" dirty="0" smtClean="0"/>
              <a:t>reached same conclusion regarding specific authority Treas. Reg. § 1.7874-8T.  Appealed to the Fifth Circuit.  </a:t>
            </a:r>
            <a:endParaRPr lang="en-US" sz="2200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SIH </a:t>
            </a:r>
            <a:r>
              <a:rPr lang="en-US" sz="2200" i="1" dirty="0" smtClean="0"/>
              <a:t>Partners LLLP v. </a:t>
            </a:r>
            <a:r>
              <a:rPr lang="en-US" sz="2200" i="1" dirty="0" err="1" smtClean="0"/>
              <a:t>Comm’r</a:t>
            </a:r>
            <a:r>
              <a:rPr lang="en-US" sz="2200" dirty="0" smtClean="0"/>
              <a:t>, 150 T.C. No. 3 (Jan. 18, 2018):  cites </a:t>
            </a:r>
            <a:r>
              <a:rPr lang="en-US" sz="2200" i="1" dirty="0" smtClean="0"/>
              <a:t>Altera</a:t>
            </a:r>
            <a:r>
              <a:rPr lang="en-US" sz="2200" dirty="0" smtClean="0"/>
              <a:t> for same </a:t>
            </a:r>
            <a:r>
              <a:rPr lang="en-US" sz="2200" dirty="0" smtClean="0"/>
              <a:t>conclusion regarding general authority Treasury regulations.</a:t>
            </a:r>
            <a:endParaRPr lang="en-US" sz="2200" dirty="0" smtClean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See also </a:t>
            </a:r>
            <a:r>
              <a:rPr lang="en-US" sz="2200" dirty="0" smtClean="0"/>
              <a:t>Kristin E. Hickman, </a:t>
            </a:r>
            <a:r>
              <a:rPr lang="en-US" sz="2200" i="1" dirty="0" smtClean="0"/>
              <a:t>Unpacking the Force of Law</a:t>
            </a:r>
            <a:r>
              <a:rPr lang="en-US" sz="2200" dirty="0" smtClean="0"/>
              <a:t>, 66 </a:t>
            </a:r>
            <a:r>
              <a:rPr lang="en-US" sz="2200" dirty="0" err="1" smtClean="0"/>
              <a:t>Vand</a:t>
            </a:r>
            <a:r>
              <a:rPr lang="en-US" sz="2200" dirty="0" smtClean="0"/>
              <a:t>. L. Rev. 465 (2013).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1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5171" cy="1325563"/>
          </a:xfrm>
        </p:spPr>
        <p:txBody>
          <a:bodyPr>
            <a:noAutofit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Must Treasury regulations satisfy the APA’s </a:t>
            </a:r>
            <a:br>
              <a:rPr lang="en-US" sz="4000" dirty="0" smtClean="0"/>
            </a:br>
            <a:r>
              <a:rPr lang="en-US" sz="4000" dirty="0" smtClean="0"/>
              <a:t>arbitrary and capricious standard?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2629"/>
            <a:ext cx="10715170" cy="40143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Motor Vehicle Manuf. </a:t>
            </a:r>
            <a:r>
              <a:rPr lang="en-US" sz="2200" i="1" dirty="0" err="1" smtClean="0"/>
              <a:t>Ass’n</a:t>
            </a:r>
            <a:r>
              <a:rPr lang="en-US" sz="2200" i="1" dirty="0" smtClean="0"/>
              <a:t> of the U.S., Inc. v. State Farm </a:t>
            </a:r>
            <a:r>
              <a:rPr lang="en-US" sz="2200" i="1" dirty="0" err="1" smtClean="0"/>
              <a:t>Mut</a:t>
            </a:r>
            <a:r>
              <a:rPr lang="en-US" sz="2200" i="1" dirty="0" smtClean="0"/>
              <a:t>. Auto. Ins. Co.</a:t>
            </a:r>
            <a:r>
              <a:rPr lang="en-US" sz="2200" dirty="0" smtClean="0"/>
              <a:t>, 463 U.S. 29 (1983):  Under the arbitrary and capricious standard, the agency must examine the relevant data and articulate a satisfactory explanation for its action including a “rational connection between the facts found and the choice made.”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Altera Corp. &amp; Subs. v. </a:t>
            </a:r>
            <a:r>
              <a:rPr lang="en-US" sz="2200" i="1" dirty="0" err="1" smtClean="0"/>
              <a:t>Comm’r</a:t>
            </a:r>
            <a:r>
              <a:rPr lang="en-US" sz="2200" dirty="0" smtClean="0"/>
              <a:t>, 145 T.C. 91 (2015):  Invalidated Treas. Reg. </a:t>
            </a:r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§ 1.482-7(d)(2) for failing to satisfy the arbitrary and capricious standard, citing </a:t>
            </a:r>
            <a:r>
              <a:rPr lang="en-US" sz="2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State Farm</a:t>
            </a:r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200" dirty="0" smtClean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SIH Partners LLLP v. </a:t>
            </a:r>
            <a:r>
              <a:rPr lang="en-US" sz="2200" i="1" dirty="0" err="1" smtClean="0"/>
              <a:t>Comm’r</a:t>
            </a:r>
            <a:r>
              <a:rPr lang="en-US" sz="2200" dirty="0" smtClean="0"/>
              <a:t>, 150 T.C. No. 3 (Jan. 18, 2018):  Applying </a:t>
            </a:r>
            <a:r>
              <a:rPr lang="en-US" sz="2200" i="1" dirty="0" smtClean="0"/>
              <a:t>State Farm</a:t>
            </a:r>
            <a:r>
              <a:rPr lang="en-US" sz="2200" dirty="0" smtClean="0"/>
              <a:t>, upheld Treas. Reg. </a:t>
            </a:r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§§ 1.956-2(c)(1) and 1.956-1(e)(2) as reasonable.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See also </a:t>
            </a:r>
            <a:r>
              <a:rPr lang="en-US" sz="2200" dirty="0" smtClean="0"/>
              <a:t>Patrick J. Smith, </a:t>
            </a:r>
            <a:r>
              <a:rPr lang="en-US" sz="2200" i="1" dirty="0" smtClean="0"/>
              <a:t>The APA’s Arbitrary and Capricious Standard and IRS Regulations</a:t>
            </a:r>
            <a:r>
              <a:rPr lang="en-US" sz="2200" dirty="0" smtClean="0"/>
              <a:t>, 136 Tax Notes 271 (2012).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51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5171" cy="1768474"/>
          </a:xfrm>
        </p:spPr>
        <p:txBody>
          <a:bodyPr>
            <a:noAutofit/>
          </a:bodyPr>
          <a:lstStyle/>
          <a:p>
            <a:r>
              <a:rPr lang="en-US" sz="4000" dirty="0" smtClean="0"/>
              <a:t>Does IRC </a:t>
            </a:r>
            <a:r>
              <a:rPr lang="en-US" sz="4000" dirty="0" smtClean="0">
                <a:cs typeface="Calibri" panose="020F0502020204030204" pitchFamily="34" charset="0"/>
              </a:rPr>
              <a:t>§ 7805(e) authorize temporary regulations without notice and comment or a </a:t>
            </a:r>
            <a:br>
              <a:rPr lang="en-US" sz="4000" dirty="0" smtClean="0">
                <a:cs typeface="Calibri" panose="020F0502020204030204" pitchFamily="34" charset="0"/>
              </a:rPr>
            </a:br>
            <a:r>
              <a:rPr lang="en-US" sz="4000" dirty="0" smtClean="0">
                <a:cs typeface="Calibri" panose="020F0502020204030204" pitchFamily="34" charset="0"/>
              </a:rPr>
              <a:t>good cause claim?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7771"/>
            <a:ext cx="10715170" cy="386919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Intermountain Ins. Serv. Of Vail, LLC v. </a:t>
            </a:r>
            <a:r>
              <a:rPr lang="en-US" sz="2200" i="1" dirty="0" err="1" smtClean="0"/>
              <a:t>Comm’r</a:t>
            </a:r>
            <a:r>
              <a:rPr lang="en-US" sz="2200" dirty="0" smtClean="0"/>
              <a:t>, 134 T.C. 211 (2010) (Halpern &amp; Holmes, J.J. concurring):  concluded that IRC </a:t>
            </a:r>
            <a:r>
              <a:rPr lang="en-US" sz="2200" dirty="0" smtClean="0">
                <a:cs typeface="Calibri" panose="020F0502020204030204" pitchFamily="34" charset="0"/>
              </a:rPr>
              <a:t>§ 7805(e) does not separately authorize temporary Treasury regulations.  </a:t>
            </a:r>
            <a:endParaRPr lang="en-US" sz="2200" dirty="0" smtClean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Chamber of Commerce v. IRS</a:t>
            </a:r>
            <a:r>
              <a:rPr lang="en-US" sz="2200" dirty="0" smtClean="0"/>
              <a:t>, Case No. 1:16-cv-00944-LY (W.D. Tex. Sept. 29, 2017):  same.  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Burks v. United States</a:t>
            </a:r>
            <a:r>
              <a:rPr lang="en-US" sz="2200" dirty="0" smtClean="0"/>
              <a:t>, 633 F.3d 347 (5th Cir. 2011):  suggested that a final regulation issued first as a temporary regulation without a good cause claim might be unreasonable at </a:t>
            </a:r>
            <a:r>
              <a:rPr lang="en-US" sz="2200" i="1" dirty="0" smtClean="0"/>
              <a:t>Chevron</a:t>
            </a:r>
            <a:r>
              <a:rPr lang="en-US" sz="2200" dirty="0" smtClean="0"/>
              <a:t> step two.  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See also </a:t>
            </a:r>
            <a:r>
              <a:rPr lang="en-US" sz="2200" dirty="0" smtClean="0"/>
              <a:t>Kristin E. Hickman &amp; Mark Thomson, </a:t>
            </a:r>
            <a:r>
              <a:rPr lang="en-US" sz="2200" i="1" dirty="0" smtClean="0"/>
              <a:t>Open Minds and Harmless Errors: Judicial Review of Post-Promulgation Notice and Comment</a:t>
            </a:r>
            <a:r>
              <a:rPr lang="en-US" sz="2200" dirty="0" smtClean="0"/>
              <a:t>, 101 Cornell L. Rev. 261 (2016).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4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5171" cy="1768474"/>
          </a:xfrm>
        </p:spPr>
        <p:txBody>
          <a:bodyPr>
            <a:noAutofit/>
          </a:bodyPr>
          <a:lstStyle/>
          <a:p>
            <a:r>
              <a:rPr lang="en-US" sz="4000" dirty="0" smtClean="0"/>
              <a:t>Does the Anti-Injunction Act, IRC </a:t>
            </a:r>
            <a:r>
              <a:rPr lang="en-US" sz="4000" dirty="0" smtClean="0">
                <a:cs typeface="Calibri" panose="020F0502020204030204" pitchFamily="34" charset="0"/>
              </a:rPr>
              <a:t>§ 7421(a), preclude pre-enforcement judicial review of Treasury regulations?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7771"/>
            <a:ext cx="10715170" cy="386919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Abbott Labs v. Gardner</a:t>
            </a:r>
            <a:r>
              <a:rPr lang="en-US" sz="2200" dirty="0" smtClean="0"/>
              <a:t>, 387 U.S. 136 (1967):  pre-enforcement judicial review of agency regulations is the norm.</a:t>
            </a:r>
            <a:endParaRPr lang="en-US" sz="2200" i="1" dirty="0" smtClean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Direct Mktg. </a:t>
            </a:r>
            <a:r>
              <a:rPr lang="en-US" sz="2200" i="1" dirty="0" err="1" smtClean="0"/>
              <a:t>Ass’n</a:t>
            </a:r>
            <a:r>
              <a:rPr lang="en-US" sz="2200" i="1" dirty="0" smtClean="0"/>
              <a:t> v. </a:t>
            </a:r>
            <a:r>
              <a:rPr lang="en-US" sz="2200" i="1" dirty="0" err="1" smtClean="0"/>
              <a:t>Brohl</a:t>
            </a:r>
            <a:r>
              <a:rPr lang="en-US" sz="2200" dirty="0" smtClean="0"/>
              <a:t>, 135 S. Ct. 1124 (2015):  the similar Tax Injunction Act, 28 U.S.C. </a:t>
            </a:r>
            <a:r>
              <a:rPr lang="en-US" sz="2200" dirty="0" smtClean="0">
                <a:cs typeface="Calibri" panose="020F0502020204030204" pitchFamily="34" charset="0"/>
              </a:rPr>
              <a:t>§ 1341, does not preclude pre-enforcement judicial review of state tax regulations.  </a:t>
            </a:r>
            <a:endParaRPr lang="en-US" sz="2200" dirty="0" smtClean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Florida Bankers </a:t>
            </a:r>
            <a:r>
              <a:rPr lang="en-US" sz="2200" i="1" dirty="0" err="1" smtClean="0"/>
              <a:t>Ass’n</a:t>
            </a:r>
            <a:r>
              <a:rPr lang="en-US" sz="2200" i="1" dirty="0" smtClean="0"/>
              <a:t> v. U.S. Dep’t of Treas.</a:t>
            </a:r>
            <a:r>
              <a:rPr lang="en-US" sz="2200" dirty="0" smtClean="0"/>
              <a:t>, 799 F.3d 1065 (D.C. Cir. 2015):  the AIA precludes pre-enforcement review of Treasury regulations.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Chamber of Commerce v. IRS</a:t>
            </a:r>
            <a:r>
              <a:rPr lang="en-US" sz="2200" dirty="0" smtClean="0"/>
              <a:t>, Case No. 1:16-cv-00944-LY (W.D. Tex. Sept. 29, 2017):  the AIA does not preclude pre-enforcement review of Treasury regulations.  Appealed to the Fifth Circuit.</a:t>
            </a:r>
            <a:endParaRPr lang="en-US" sz="2200" i="1" dirty="0" smtClean="0"/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endParaRPr lang="en-US" sz="2200" dirty="0" smtClean="0"/>
          </a:p>
          <a:p>
            <a:pPr>
              <a:lnSpc>
                <a:spcPct val="100000"/>
              </a:lnSpc>
              <a:spcBef>
                <a:spcPts val="1800"/>
              </a:spcBef>
            </a:pPr>
            <a:endParaRPr lang="en-US" sz="2200" dirty="0" smtClean="0"/>
          </a:p>
          <a:p>
            <a:pPr>
              <a:lnSpc>
                <a:spcPct val="100000"/>
              </a:lnSpc>
              <a:spcBef>
                <a:spcPts val="1800"/>
              </a:spcBef>
            </a:pP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37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5171" cy="1768474"/>
          </a:xfrm>
        </p:spPr>
        <p:txBody>
          <a:bodyPr>
            <a:noAutofit/>
          </a:bodyPr>
          <a:lstStyle/>
          <a:p>
            <a:r>
              <a:rPr lang="en-US" sz="4000" dirty="0" smtClean="0"/>
              <a:t>Does the Anti-Injunction Act, IRC </a:t>
            </a:r>
            <a:r>
              <a:rPr lang="en-US" sz="4000" dirty="0" smtClean="0">
                <a:cs typeface="Calibri" panose="020F0502020204030204" pitchFamily="34" charset="0"/>
              </a:rPr>
              <a:t>§ 7421(a), preclude pre-enforcement judicial review of Treasury regulations?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7771"/>
            <a:ext cx="10715170" cy="386919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CIC Serv., LLC v. IRS</a:t>
            </a:r>
            <a:r>
              <a:rPr lang="en-US" sz="2200" dirty="0" smtClean="0"/>
              <a:t>, Case No. 3:17-cv-00110 (E.D. Tenn. Nov. 2, 2017):  the AIA precludes pre-enforcement review of Treasury regulations.  Appealed to the Sixth Circuit. 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i="1" dirty="0" smtClean="0"/>
              <a:t>See also </a:t>
            </a:r>
            <a:r>
              <a:rPr lang="en-US" sz="2200" dirty="0" smtClean="0"/>
              <a:t>Kristin E. Hickman &amp; Gerald </a:t>
            </a:r>
            <a:r>
              <a:rPr lang="en-US" sz="2200" dirty="0" err="1" smtClean="0"/>
              <a:t>Kerska</a:t>
            </a:r>
            <a:r>
              <a:rPr lang="en-US" sz="2200" dirty="0" smtClean="0"/>
              <a:t>, </a:t>
            </a:r>
            <a:r>
              <a:rPr lang="en-US" sz="2200" i="1" dirty="0" smtClean="0"/>
              <a:t>Restoring the Lost Anti-Injunction Act</a:t>
            </a:r>
            <a:r>
              <a:rPr lang="en-US" sz="2200" dirty="0" smtClean="0"/>
              <a:t>, 103 Va. L. Rev. 1683 (2017); Daniel </a:t>
            </a:r>
            <a:r>
              <a:rPr lang="en-US" sz="2200" dirty="0" err="1" smtClean="0"/>
              <a:t>Hemel</a:t>
            </a:r>
            <a:r>
              <a:rPr lang="en-US" sz="2200" dirty="0" smtClean="0"/>
              <a:t>, </a:t>
            </a:r>
            <a:r>
              <a:rPr lang="en-US" sz="2200" i="1" dirty="0" smtClean="0"/>
              <a:t>The Living Anti-Injunction Act</a:t>
            </a:r>
            <a:r>
              <a:rPr lang="en-US" sz="2200" dirty="0" smtClean="0"/>
              <a:t>, Va. L. Rev. Online (forthcoming 2018).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Kristin E. Hickman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B936-7F33-4AAC-9B2A-628F21000C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61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818</Words>
  <Application>Microsoft Office PowerPoint</Application>
  <PresentationFormat>Custom</PresentationFormat>
  <Paragraphs>42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Unresolved Doctrinal Questions Complicating IRS Tax Administration </vt:lpstr>
      <vt:lpstr> Are most Treasury regulations legislative rules?</vt:lpstr>
      <vt:lpstr> Must Treasury regulations satisfy the APA’s  arbitrary and capricious standard?</vt:lpstr>
      <vt:lpstr>Does IRC § 7805(e) authorize temporary regulations without notice and comment or a  good cause claim?</vt:lpstr>
      <vt:lpstr>Does the Anti-Injunction Act, IRC § 7421(a), preclude pre-enforcement judicial review of Treasury regulations? </vt:lpstr>
      <vt:lpstr>Does the Anti-Injunction Act, IRC § 7421(a), preclude pre-enforcement judicial review of Treasury regulations?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Unresolved Doctrinal Questions Complicating IRS Tax Administration</dc:title>
  <dc:creator>KEH</dc:creator>
  <cp:lastModifiedBy>Kristin E Hickman</cp:lastModifiedBy>
  <cp:revision>11</cp:revision>
  <dcterms:created xsi:type="dcterms:W3CDTF">2018-02-09T16:22:30Z</dcterms:created>
  <dcterms:modified xsi:type="dcterms:W3CDTF">2018-02-12T18:28:36Z</dcterms:modified>
</cp:coreProperties>
</file>